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8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3" r:id="rId2"/>
    <p:sldMasterId id="2147483705" r:id="rId3"/>
    <p:sldMasterId id="2147483706" r:id="rId4"/>
    <p:sldMasterId id="2147483757" r:id="rId5"/>
    <p:sldMasterId id="2147483794" r:id="rId6"/>
    <p:sldMasterId id="2147483817" r:id="rId7"/>
    <p:sldMasterId id="2147483840" r:id="rId8"/>
    <p:sldMasterId id="2147483860" r:id="rId9"/>
  </p:sldMasterIdLst>
  <p:notesMasterIdLst>
    <p:notesMasterId r:id="rId43"/>
  </p:notesMasterIdLst>
  <p:sldIdLst>
    <p:sldId id="257" r:id="rId10"/>
    <p:sldId id="259" r:id="rId11"/>
    <p:sldId id="260" r:id="rId12"/>
    <p:sldId id="262" r:id="rId13"/>
    <p:sldId id="269" r:id="rId14"/>
    <p:sldId id="270" r:id="rId15"/>
    <p:sldId id="297" r:id="rId16"/>
    <p:sldId id="305" r:id="rId17"/>
    <p:sldId id="299" r:id="rId18"/>
    <p:sldId id="298" r:id="rId19"/>
    <p:sldId id="271" r:id="rId20"/>
    <p:sldId id="272" r:id="rId21"/>
    <p:sldId id="273" r:id="rId22"/>
    <p:sldId id="274" r:id="rId23"/>
    <p:sldId id="294" r:id="rId24"/>
    <p:sldId id="308" r:id="rId25"/>
    <p:sldId id="309" r:id="rId26"/>
    <p:sldId id="310" r:id="rId27"/>
    <p:sldId id="311" r:id="rId28"/>
    <p:sldId id="312" r:id="rId29"/>
    <p:sldId id="313" r:id="rId30"/>
    <p:sldId id="301" r:id="rId31"/>
    <p:sldId id="314" r:id="rId32"/>
    <p:sldId id="302" r:id="rId33"/>
    <p:sldId id="303" r:id="rId34"/>
    <p:sldId id="304" r:id="rId35"/>
    <p:sldId id="306" r:id="rId36"/>
    <p:sldId id="300" r:id="rId37"/>
    <p:sldId id="295" r:id="rId38"/>
    <p:sldId id="296" r:id="rId39"/>
    <p:sldId id="315" r:id="rId40"/>
    <p:sldId id="307" r:id="rId41"/>
    <p:sldId id="264" r:id="rId4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ry Chehovich" initials="YC" lastIdx="1" clrIdx="0">
    <p:extLst>
      <p:ext uri="{19B8F6BF-5375-455C-9EA6-DF929625EA0E}">
        <p15:presenceInfo xmlns:p15="http://schemas.microsoft.com/office/powerpoint/2012/main" userId="S-1-5-21-573767762-3502779626-2925938322-11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3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ehovich\AppData\Local\Microsoft\Windows\INetCache\Content.Outlook\SW6KER3J\&#1087;&#1088;&#1086;&#1074;&#1077;&#1088;&#1082;&#1080;%20&#1087;&#1086;%20&#1076;&#1085;&#1103;&#1084;_&#1082;&#1086;&#1088;&#1087;%20(2009-2016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Проверенные документы в год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Фактические данные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Лист1!$A$7:$A$13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Лист1!$B$7:$B$13</c:f>
              <c:numCache>
                <c:formatCode>General</c:formatCode>
                <c:ptCount val="7"/>
                <c:pt idx="0">
                  <c:v>4.0940000000000003</c:v>
                </c:pt>
                <c:pt idx="1">
                  <c:v>6.8609999999999998</c:v>
                </c:pt>
                <c:pt idx="2">
                  <c:v>11.010999999999999</c:v>
                </c:pt>
                <c:pt idx="3">
                  <c:v>13.2</c:v>
                </c:pt>
                <c:pt idx="4">
                  <c:v>16.355</c:v>
                </c:pt>
                <c:pt idx="5">
                  <c:v>23.065999999999999</c:v>
                </c:pt>
                <c:pt idx="6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447376"/>
        <c:axId val="187442280"/>
      </c:barChart>
      <c:lineChart>
        <c:grouping val="standard"/>
        <c:varyColors val="0"/>
        <c:ser>
          <c:idx val="1"/>
          <c:order val="1"/>
          <c:tx>
            <c:v>Линия тренда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Лист1!$C$7:$C$13</c:f>
              <c:numCache>
                <c:formatCode>0</c:formatCode>
                <c:ptCount val="7"/>
                <c:pt idx="0">
                  <c:v>4.1319999999999997</c:v>
                </c:pt>
                <c:pt idx="1">
                  <c:v>7.2180999999996276</c:v>
                </c:pt>
                <c:pt idx="2">
                  <c:v>10.304200000000186</c:v>
                </c:pt>
                <c:pt idx="3">
                  <c:v>13.390299999999813</c:v>
                </c:pt>
                <c:pt idx="4">
                  <c:v>16.47639999999944</c:v>
                </c:pt>
                <c:pt idx="5">
                  <c:v>19.5625</c:v>
                </c:pt>
                <c:pt idx="6">
                  <c:v>22.648599999999629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447376"/>
        <c:axId val="187442280"/>
      </c:lineChart>
      <c:catAx>
        <c:axId val="18744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442280"/>
        <c:crosses val="autoZero"/>
        <c:auto val="1"/>
        <c:lblAlgn val="ctr"/>
        <c:lblOffset val="100"/>
        <c:noMultiLvlLbl val="0"/>
      </c:catAx>
      <c:valAx>
        <c:axId val="187442280"/>
        <c:scaling>
          <c:orientation val="minMax"/>
          <c:max val="35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44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'[проверки по дням_корп (2009-2016).xlsx]Лист2'!$A$3:$A$9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'[проверки по дням_корп (2009-2016).xlsx]Лист2'!$C$3:$C$9</c:f>
              <c:numCache>
                <c:formatCode>General</c:formatCode>
                <c:ptCount val="7"/>
                <c:pt idx="0">
                  <c:v>16</c:v>
                </c:pt>
                <c:pt idx="1">
                  <c:v>54</c:v>
                </c:pt>
                <c:pt idx="2">
                  <c:v>130</c:v>
                </c:pt>
                <c:pt idx="3">
                  <c:v>240</c:v>
                </c:pt>
                <c:pt idx="4">
                  <c:v>347</c:v>
                </c:pt>
                <c:pt idx="5">
                  <c:v>510</c:v>
                </c:pt>
                <c:pt idx="6">
                  <c:v>650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7445416"/>
        <c:axId val="187446592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1527345419031935E-2"/>
                  <c:y val="-9.72447647312728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090719038027227"/>
                  <c:y val="-0.1108641041933088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893487151315392"/>
                  <c:y val="-0.1483172877139080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370658609534273"/>
                  <c:y val="-0.104054434462290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'[проверки по дням_корп (2009-2016).xlsx]Лист2'!$A$3:$A$9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'[проверки по дням_корп (2009-2016).xlsx]Лист2'!$B$3:$B$9</c:f>
              <c:numCache>
                <c:formatCode>#\ ##0\ _₽</c:formatCode>
                <c:ptCount val="7"/>
                <c:pt idx="0">
                  <c:v>90004</c:v>
                </c:pt>
                <c:pt idx="1">
                  <c:v>92739</c:v>
                </c:pt>
                <c:pt idx="2">
                  <c:v>249877</c:v>
                </c:pt>
                <c:pt idx="3">
                  <c:v>1248201</c:v>
                </c:pt>
                <c:pt idx="4">
                  <c:v>2739708</c:v>
                </c:pt>
                <c:pt idx="5">
                  <c:v>4875026</c:v>
                </c:pt>
                <c:pt idx="6">
                  <c:v>6384138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443848"/>
        <c:axId val="187446200"/>
      </c:lineChart>
      <c:catAx>
        <c:axId val="187443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446200"/>
        <c:crosses val="autoZero"/>
        <c:auto val="1"/>
        <c:lblAlgn val="ctr"/>
        <c:lblOffset val="100"/>
        <c:noMultiLvlLbl val="0"/>
      </c:catAx>
      <c:valAx>
        <c:axId val="187446200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443848"/>
        <c:crosses val="autoZero"/>
        <c:crossBetween val="between"/>
      </c:valAx>
      <c:valAx>
        <c:axId val="1874465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445416"/>
        <c:crosses val="max"/>
        <c:crossBetween val="between"/>
      </c:valAx>
      <c:catAx>
        <c:axId val="187445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74465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91384-9321-4C30-B7ED-B45C85E99B23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D888A6-6243-4602-AD23-66716199308D}">
      <dgm:prSet phldrT="[Текст]"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2200" b="1" i="0" u="none" dirty="0" smtClean="0">
              <a:solidFill>
                <a:schemeClr val="tx1"/>
              </a:solidFill>
            </a:rPr>
            <a:t>Коллекция вуза</a:t>
          </a:r>
          <a:endParaRPr lang="ru-RU" sz="1600" b="0" i="0" u="none" dirty="0">
            <a:solidFill>
              <a:schemeClr val="tx1"/>
            </a:solidFill>
          </a:endParaRPr>
        </a:p>
      </dgm:t>
    </dgm:pt>
    <dgm:pt modelId="{58AD62D1-3A05-4D34-860A-9662D29DBF08}" type="parTrans" cxnId="{3E4B972C-9F43-4D43-8FC3-F3173F695D54}">
      <dgm:prSet/>
      <dgm:spPr/>
      <dgm:t>
        <a:bodyPr/>
        <a:lstStyle/>
        <a:p>
          <a:endParaRPr lang="ru-RU"/>
        </a:p>
      </dgm:t>
    </dgm:pt>
    <dgm:pt modelId="{FB5CE0A0-ADF1-47DC-BA1C-A9FCF36FEBA1}" type="sibTrans" cxnId="{3E4B972C-9F43-4D43-8FC3-F3173F695D54}">
      <dgm:prSet/>
      <dgm:spPr/>
      <dgm:t>
        <a:bodyPr/>
        <a:lstStyle/>
        <a:p>
          <a:endParaRPr lang="ru-RU"/>
        </a:p>
      </dgm:t>
    </dgm:pt>
    <dgm:pt modelId="{B668067C-98E0-41CE-A617-FBCD4C308D14}">
      <dgm:prSet phldrT="[Текст]"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 tIns="144000" anchor="t" anchorCtr="0"/>
        <a:lstStyle/>
        <a:p>
          <a:pPr rtl="0"/>
          <a:r>
            <a:rPr lang="ru-RU" sz="2200" b="1" i="0" u="none" dirty="0" smtClean="0">
              <a:solidFill>
                <a:schemeClr val="tx1"/>
              </a:solidFill>
            </a:rPr>
            <a:t>Документы пользователей</a:t>
          </a:r>
        </a:p>
        <a:p>
          <a:pPr rtl="0"/>
          <a:r>
            <a:rPr lang="ru-RU" sz="1600" b="0" i="0" u="none" dirty="0" smtClean="0">
              <a:solidFill>
                <a:schemeClr val="tx1"/>
              </a:solidFill>
            </a:rPr>
            <a:t>Документы, загруженные на проверку пользователями вуза.</a:t>
          </a:r>
          <a:endParaRPr lang="ru-RU" sz="1600" dirty="0">
            <a:solidFill>
              <a:schemeClr val="tx1"/>
            </a:solidFill>
          </a:endParaRPr>
        </a:p>
      </dgm:t>
    </dgm:pt>
    <dgm:pt modelId="{2142D0AE-B1B3-4807-B718-F807971F391D}" type="parTrans" cxnId="{4BC6FC5E-C0CA-44BC-9387-65BB221BA4E5}">
      <dgm:prSet/>
      <dgm:spPr>
        <a:ln>
          <a:solidFill>
            <a:schemeClr val="accent1"/>
          </a:solidFill>
          <a:headEnd type="triangle"/>
          <a:tailEnd type="none"/>
        </a:ln>
      </dgm:spPr>
      <dgm:t>
        <a:bodyPr/>
        <a:lstStyle/>
        <a:p>
          <a:endParaRPr lang="ru-RU"/>
        </a:p>
      </dgm:t>
    </dgm:pt>
    <dgm:pt modelId="{7BD80047-FE17-4A4C-A754-3D7B4C7B8589}" type="sibTrans" cxnId="{4BC6FC5E-C0CA-44BC-9387-65BB221BA4E5}">
      <dgm:prSet/>
      <dgm:spPr/>
      <dgm:t>
        <a:bodyPr/>
        <a:lstStyle/>
        <a:p>
          <a:endParaRPr lang="ru-RU"/>
        </a:p>
      </dgm:t>
    </dgm:pt>
    <dgm:pt modelId="{C6606914-0AFA-466E-8714-DC0A05562B1F}">
      <dgm:prSet phldrT="[Текст]" phldr="1"/>
      <dgm:spPr/>
      <dgm:t>
        <a:bodyPr/>
        <a:lstStyle/>
        <a:p>
          <a:endParaRPr lang="ru-RU"/>
        </a:p>
      </dgm:t>
    </dgm:pt>
    <dgm:pt modelId="{7B4E1BC1-BE75-44AB-8E40-96D8DB123771}" type="parTrans" cxnId="{A907A83D-B4F1-48A4-8BCF-8EE5423549EE}">
      <dgm:prSet/>
      <dgm:spPr/>
      <dgm:t>
        <a:bodyPr/>
        <a:lstStyle/>
        <a:p>
          <a:endParaRPr lang="ru-RU"/>
        </a:p>
      </dgm:t>
    </dgm:pt>
    <dgm:pt modelId="{3E939503-1FCD-4472-B25D-2E8B7028AA36}" type="sibTrans" cxnId="{A907A83D-B4F1-48A4-8BCF-8EE5423549EE}">
      <dgm:prSet/>
      <dgm:spPr/>
      <dgm:t>
        <a:bodyPr/>
        <a:lstStyle/>
        <a:p>
          <a:endParaRPr lang="ru-RU"/>
        </a:p>
      </dgm:t>
    </dgm:pt>
    <dgm:pt modelId="{A26FD6A1-EF49-4192-A4AD-6D6FEF4E4B3E}">
      <dgm:prSet phldrT="[Текст]" phldr="1"/>
      <dgm:spPr/>
      <dgm:t>
        <a:bodyPr/>
        <a:lstStyle/>
        <a:p>
          <a:endParaRPr lang="ru-RU"/>
        </a:p>
      </dgm:t>
    </dgm:pt>
    <dgm:pt modelId="{E630ED26-3456-4332-BB46-AE4197A260F6}" type="parTrans" cxnId="{FDD32404-D19C-4353-B69A-11E3DC2FB1F1}">
      <dgm:prSet/>
      <dgm:spPr/>
      <dgm:t>
        <a:bodyPr/>
        <a:lstStyle/>
        <a:p>
          <a:endParaRPr lang="ru-RU"/>
        </a:p>
      </dgm:t>
    </dgm:pt>
    <dgm:pt modelId="{816B20A5-A737-42C5-942E-5220B20D8DEE}" type="sibTrans" cxnId="{FDD32404-D19C-4353-B69A-11E3DC2FB1F1}">
      <dgm:prSet/>
      <dgm:spPr/>
      <dgm:t>
        <a:bodyPr/>
        <a:lstStyle/>
        <a:p>
          <a:endParaRPr lang="ru-RU"/>
        </a:p>
      </dgm:t>
    </dgm:pt>
    <dgm:pt modelId="{3A95C920-CCB7-4131-8F30-C2C43CC9C604}">
      <dgm:prSet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 tIns="144000" anchor="t" anchorCtr="0"/>
        <a:lstStyle/>
        <a:p>
          <a:pPr rtl="0"/>
          <a:r>
            <a:rPr lang="ru-RU" sz="2200" b="1" i="0" u="none" dirty="0" smtClean="0">
              <a:solidFill>
                <a:schemeClr val="tx1"/>
              </a:solidFill>
            </a:rPr>
            <a:t>Хранилище </a:t>
          </a:r>
        </a:p>
        <a:p>
          <a:pPr rtl="0"/>
          <a:r>
            <a:rPr lang="ru-RU" sz="1600" b="0" i="0" u="none" dirty="0" smtClean="0">
              <a:solidFill>
                <a:schemeClr val="tx1"/>
              </a:solidFill>
            </a:rPr>
            <a:t>Документы вуза, загруженные администратором системы или загружаемые автоматически из внутренних источников компании</a:t>
          </a:r>
          <a:endParaRPr lang="ru-RU" sz="1600" dirty="0">
            <a:solidFill>
              <a:schemeClr val="tx1"/>
            </a:solidFill>
          </a:endParaRPr>
        </a:p>
      </dgm:t>
    </dgm:pt>
    <dgm:pt modelId="{6BBFEDFB-8A9C-4186-A8C2-5413CC3CFDD0}" type="parTrans" cxnId="{4410B3F4-9D14-47A0-B61C-9C4BA521074B}">
      <dgm:prSet/>
      <dgm:spPr>
        <a:ln>
          <a:solidFill>
            <a:schemeClr val="accent1"/>
          </a:solidFill>
          <a:headEnd type="triangle"/>
        </a:ln>
      </dgm:spPr>
      <dgm:t>
        <a:bodyPr/>
        <a:lstStyle/>
        <a:p>
          <a:endParaRPr lang="ru-RU"/>
        </a:p>
      </dgm:t>
    </dgm:pt>
    <dgm:pt modelId="{26E481B5-4B53-4400-A431-BAB7B9EA9989}" type="sibTrans" cxnId="{4410B3F4-9D14-47A0-B61C-9C4BA521074B}">
      <dgm:prSet/>
      <dgm:spPr/>
      <dgm:t>
        <a:bodyPr/>
        <a:lstStyle/>
        <a:p>
          <a:endParaRPr lang="ru-RU"/>
        </a:p>
      </dgm:t>
    </dgm:pt>
    <dgm:pt modelId="{769B99DA-A67B-4B11-AC9A-6D338E4380C9}" type="pres">
      <dgm:prSet presAssocID="{B8191384-9321-4C30-B7ED-B45C85E99B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CFF94AB-983A-468D-B5CB-6D68D27504CA}" type="pres">
      <dgm:prSet presAssocID="{6AD888A6-6243-4602-AD23-66716199308D}" presName="singleCycle" presStyleCnt="0"/>
      <dgm:spPr/>
    </dgm:pt>
    <dgm:pt modelId="{A2397BB5-7B14-4E98-A4E5-838C05F8BBD8}" type="pres">
      <dgm:prSet presAssocID="{6AD888A6-6243-4602-AD23-66716199308D}" presName="singleCenter" presStyleLbl="node1" presStyleIdx="0" presStyleCnt="3" custScaleX="548979" custScaleY="49365" custLinFactNeighborX="-14112" custLinFactNeighborY="36606">
        <dgm:presLayoutVars>
          <dgm:chMax val="7"/>
          <dgm:chPref val="7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2940EDE-6929-4EB2-87DD-F24E4F196231}" type="pres">
      <dgm:prSet presAssocID="{2142D0AE-B1B3-4807-B718-F807971F391D}" presName="Name56" presStyleLbl="parChTrans1D2" presStyleIdx="0" presStyleCnt="2"/>
      <dgm:spPr/>
      <dgm:t>
        <a:bodyPr/>
        <a:lstStyle/>
        <a:p>
          <a:endParaRPr lang="ru-RU"/>
        </a:p>
      </dgm:t>
    </dgm:pt>
    <dgm:pt modelId="{146644E1-1019-43E4-987B-A05401F5781D}" type="pres">
      <dgm:prSet presAssocID="{B668067C-98E0-41CE-A617-FBCD4C308D14}" presName="text0" presStyleLbl="node1" presStyleIdx="1" presStyleCnt="3" custScaleX="567279" custScaleY="249142" custRadScaleRad="173686" custRadScaleInc="-8233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824849C-591E-4B61-966B-EDD46516C659}" type="pres">
      <dgm:prSet presAssocID="{6BBFEDFB-8A9C-4186-A8C2-5413CC3CFDD0}" presName="Name56" presStyleLbl="parChTrans1D2" presStyleIdx="1" presStyleCnt="2"/>
      <dgm:spPr/>
      <dgm:t>
        <a:bodyPr/>
        <a:lstStyle/>
        <a:p>
          <a:endParaRPr lang="ru-RU"/>
        </a:p>
      </dgm:t>
    </dgm:pt>
    <dgm:pt modelId="{26E265FA-5A2A-48CB-BA2C-481C105CC3E1}" type="pres">
      <dgm:prSet presAssocID="{3A95C920-CCB7-4131-8F30-C2C43CC9C604}" presName="text0" presStyleLbl="node1" presStyleIdx="2" presStyleCnt="3" custScaleX="575973" custScaleY="249654" custRadScaleRad="150110" custRadScaleInc="-12056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244CB7EF-BB55-4E49-8605-10D0E3BE17DF}" type="presOf" srcId="{2142D0AE-B1B3-4807-B718-F807971F391D}" destId="{82940EDE-6929-4EB2-87DD-F24E4F196231}" srcOrd="0" destOrd="0" presId="urn:microsoft.com/office/officeart/2008/layout/RadialCluster"/>
    <dgm:cxn modelId="{20B229A3-1F4E-4203-B183-52837220C661}" type="presOf" srcId="{B8191384-9321-4C30-B7ED-B45C85E99B23}" destId="{769B99DA-A67B-4B11-AC9A-6D338E4380C9}" srcOrd="0" destOrd="0" presId="urn:microsoft.com/office/officeart/2008/layout/RadialCluster"/>
    <dgm:cxn modelId="{BF9913A8-7D77-459C-A0A5-FDDA29723D7D}" type="presOf" srcId="{3A95C920-CCB7-4131-8F30-C2C43CC9C604}" destId="{26E265FA-5A2A-48CB-BA2C-481C105CC3E1}" srcOrd="0" destOrd="0" presId="urn:microsoft.com/office/officeart/2008/layout/RadialCluster"/>
    <dgm:cxn modelId="{2AC3E878-A56B-4A39-9283-D8DC40A847E9}" type="presOf" srcId="{B668067C-98E0-41CE-A617-FBCD4C308D14}" destId="{146644E1-1019-43E4-987B-A05401F5781D}" srcOrd="0" destOrd="0" presId="urn:microsoft.com/office/officeart/2008/layout/RadialCluster"/>
    <dgm:cxn modelId="{4BC6FC5E-C0CA-44BC-9387-65BB221BA4E5}" srcId="{6AD888A6-6243-4602-AD23-66716199308D}" destId="{B668067C-98E0-41CE-A617-FBCD4C308D14}" srcOrd="0" destOrd="0" parTransId="{2142D0AE-B1B3-4807-B718-F807971F391D}" sibTransId="{7BD80047-FE17-4A4C-A754-3D7B4C7B8589}"/>
    <dgm:cxn modelId="{4410B3F4-9D14-47A0-B61C-9C4BA521074B}" srcId="{6AD888A6-6243-4602-AD23-66716199308D}" destId="{3A95C920-CCB7-4131-8F30-C2C43CC9C604}" srcOrd="1" destOrd="0" parTransId="{6BBFEDFB-8A9C-4186-A8C2-5413CC3CFDD0}" sibTransId="{26E481B5-4B53-4400-A431-BAB7B9EA9989}"/>
    <dgm:cxn modelId="{FDD32404-D19C-4353-B69A-11E3DC2FB1F1}" srcId="{C6606914-0AFA-466E-8714-DC0A05562B1F}" destId="{A26FD6A1-EF49-4192-A4AD-6D6FEF4E4B3E}" srcOrd="0" destOrd="0" parTransId="{E630ED26-3456-4332-BB46-AE4197A260F6}" sibTransId="{816B20A5-A737-42C5-942E-5220B20D8DEE}"/>
    <dgm:cxn modelId="{AB2361CE-AFF2-4786-9F75-DC22DEC0DF28}" type="presOf" srcId="{6AD888A6-6243-4602-AD23-66716199308D}" destId="{A2397BB5-7B14-4E98-A4E5-838C05F8BBD8}" srcOrd="0" destOrd="0" presId="urn:microsoft.com/office/officeart/2008/layout/RadialCluster"/>
    <dgm:cxn modelId="{A907A83D-B4F1-48A4-8BCF-8EE5423549EE}" srcId="{B8191384-9321-4C30-B7ED-B45C85E99B23}" destId="{C6606914-0AFA-466E-8714-DC0A05562B1F}" srcOrd="1" destOrd="0" parTransId="{7B4E1BC1-BE75-44AB-8E40-96D8DB123771}" sibTransId="{3E939503-1FCD-4472-B25D-2E8B7028AA36}"/>
    <dgm:cxn modelId="{23417CB0-C32F-440D-A709-8603AF1CEB65}" type="presOf" srcId="{6BBFEDFB-8A9C-4186-A8C2-5413CC3CFDD0}" destId="{5824849C-591E-4B61-966B-EDD46516C659}" srcOrd="0" destOrd="0" presId="urn:microsoft.com/office/officeart/2008/layout/RadialCluster"/>
    <dgm:cxn modelId="{3E4B972C-9F43-4D43-8FC3-F3173F695D54}" srcId="{B8191384-9321-4C30-B7ED-B45C85E99B23}" destId="{6AD888A6-6243-4602-AD23-66716199308D}" srcOrd="0" destOrd="0" parTransId="{58AD62D1-3A05-4D34-860A-9662D29DBF08}" sibTransId="{FB5CE0A0-ADF1-47DC-BA1C-A9FCF36FEBA1}"/>
    <dgm:cxn modelId="{CA958E7D-E7D8-439A-9C95-5C685D912452}" type="presParOf" srcId="{769B99DA-A67B-4B11-AC9A-6D338E4380C9}" destId="{ECFF94AB-983A-468D-B5CB-6D68D27504CA}" srcOrd="0" destOrd="0" presId="urn:microsoft.com/office/officeart/2008/layout/RadialCluster"/>
    <dgm:cxn modelId="{6008B564-6F61-4795-ABA5-304812EEA732}" type="presParOf" srcId="{ECFF94AB-983A-468D-B5CB-6D68D27504CA}" destId="{A2397BB5-7B14-4E98-A4E5-838C05F8BBD8}" srcOrd="0" destOrd="0" presId="urn:microsoft.com/office/officeart/2008/layout/RadialCluster"/>
    <dgm:cxn modelId="{DC5295F2-4460-4CF6-9B57-DC03E3A9531B}" type="presParOf" srcId="{ECFF94AB-983A-468D-B5CB-6D68D27504CA}" destId="{82940EDE-6929-4EB2-87DD-F24E4F196231}" srcOrd="1" destOrd="0" presId="urn:microsoft.com/office/officeart/2008/layout/RadialCluster"/>
    <dgm:cxn modelId="{90DA5FF6-BFFD-4542-8BED-F6A4EBDF19E6}" type="presParOf" srcId="{ECFF94AB-983A-468D-B5CB-6D68D27504CA}" destId="{146644E1-1019-43E4-987B-A05401F5781D}" srcOrd="2" destOrd="0" presId="urn:microsoft.com/office/officeart/2008/layout/RadialCluster"/>
    <dgm:cxn modelId="{F45B89BB-6A72-459D-8D7E-85B8DF638DFB}" type="presParOf" srcId="{ECFF94AB-983A-468D-B5CB-6D68D27504CA}" destId="{5824849C-591E-4B61-966B-EDD46516C659}" srcOrd="3" destOrd="0" presId="urn:microsoft.com/office/officeart/2008/layout/RadialCluster"/>
    <dgm:cxn modelId="{4A076AA4-26EC-4A69-80CC-52B8168B0828}" type="presParOf" srcId="{ECFF94AB-983A-468D-B5CB-6D68D27504CA}" destId="{26E265FA-5A2A-48CB-BA2C-481C105CC3E1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97BB5-7B14-4E98-A4E5-838C05F8BBD8}">
      <dsp:nvSpPr>
        <dsp:cNvPr id="0" name=""/>
        <dsp:cNvSpPr/>
      </dsp:nvSpPr>
      <dsp:spPr>
        <a:xfrm>
          <a:off x="869952" y="2357458"/>
          <a:ext cx="5406640" cy="486173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Коллекция вуза</a:t>
          </a:r>
          <a:endParaRPr lang="ru-RU" sz="1600" b="0" i="0" u="none" kern="1200" dirty="0">
            <a:solidFill>
              <a:schemeClr val="tx1"/>
            </a:solidFill>
          </a:endParaRPr>
        </a:p>
      </dsp:txBody>
      <dsp:txXfrm>
        <a:off x="869952" y="2357458"/>
        <a:ext cx="5406640" cy="486173"/>
      </dsp:txXfrm>
    </dsp:sp>
    <dsp:sp modelId="{82940EDE-6929-4EB2-87DD-F24E4F196231}">
      <dsp:nvSpPr>
        <dsp:cNvPr id="0" name=""/>
        <dsp:cNvSpPr/>
      </dsp:nvSpPr>
      <dsp:spPr>
        <a:xfrm rot="13376743">
          <a:off x="2652718" y="2098082"/>
          <a:ext cx="7614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1409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  <a:headEnd type="triangle"/>
          <a:tailEnd type="non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644E1-1019-43E4-987B-A05401F5781D}">
      <dsp:nvSpPr>
        <dsp:cNvPr id="0" name=""/>
        <dsp:cNvSpPr/>
      </dsp:nvSpPr>
      <dsp:spPr>
        <a:xfrm>
          <a:off x="0" y="194737"/>
          <a:ext cx="3743202" cy="164396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144000" rIns="55880" bIns="55880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Документы пользователей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solidFill>
                <a:schemeClr val="tx1"/>
              </a:solidFill>
            </a:rPr>
            <a:t>Документы, загруженные на проверку пользователями вуза.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194737"/>
        <a:ext cx="3743202" cy="1643968"/>
      </dsp:txXfrm>
    </dsp:sp>
    <dsp:sp modelId="{5824849C-591E-4B61-966B-EDD46516C659}">
      <dsp:nvSpPr>
        <dsp:cNvPr id="0" name=""/>
        <dsp:cNvSpPr/>
      </dsp:nvSpPr>
      <dsp:spPr>
        <a:xfrm rot="19480596">
          <a:off x="3833809" y="2098388"/>
          <a:ext cx="896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6140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265FA-5A2A-48CB-BA2C-481C105CC3E1}">
      <dsp:nvSpPr>
        <dsp:cNvPr id="0" name=""/>
        <dsp:cNvSpPr/>
      </dsp:nvSpPr>
      <dsp:spPr>
        <a:xfrm>
          <a:off x="3909485" y="191971"/>
          <a:ext cx="3800569" cy="164734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144000" rIns="55880" bIns="55880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Хранилище 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solidFill>
                <a:schemeClr val="tx1"/>
              </a:solidFill>
            </a:rPr>
            <a:t>Документы вуза, загруженные администратором системы или загружаемые автоматически из внутренних источников компании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909485" y="191971"/>
        <a:ext cx="3800569" cy="1647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0.01923</cdr:x>
      <cdr:y>0.04002</cdr:y>
    </cdr:from>
    <cdr:to>
      <cdr:x>0.14756</cdr:x>
      <cdr:y>0.08205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163" y="185211"/>
          <a:ext cx="1048742" cy="194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91440" tIns="45720" rIns="91440" bIns="45720" rtlCol="0">
          <a:noAutofit/>
        </a:bodyPr>
        <a:lstStyle xmlns:a="http://schemas.openxmlformats.org/drawingml/2006/main"/>
        <a:p xmlns:a="http://schemas.openxmlformats.org/drawingml/2006/main">
          <a:pPr marL="0" marR="0" indent="0" algn="ctr" defTabSz="914400" rtl="0" eaLnBrk="1" fontAlgn="auto" latinLnBrk="0" hangingPunct="1">
            <a:lnSpc>
              <a:spcPct val="80000"/>
            </a:lnSpc>
            <a:spcBef>
              <a:spcPct val="20000"/>
            </a:spcBef>
            <a:spcAft>
              <a:spcPts val="0"/>
            </a:spcAft>
            <a:buClrTx/>
            <a:buSzTx/>
            <a:buFont typeface="Arial" pitchFamily="34" charset="0"/>
            <a:buNone/>
            <a:tabLst/>
          </a:pPr>
          <a:endParaRPr kumimoji="0" lang="ru-RU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FA15A5B5-87E4-4CA7-A754-834042B3BEE7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5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5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BEE67C5F-C1E1-44E2-A8BF-D21619668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8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74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8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65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96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8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87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15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18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 формат взаимодействия между</a:t>
            </a:r>
            <a:r>
              <a:rPr lang="ru-RU" baseline="0" dirty="0" smtClean="0"/>
              <a:t> преподавателями и студентами. Подробнее вы можете узнать на </a:t>
            </a:r>
            <a:r>
              <a:rPr lang="ru-RU" baseline="0" dirty="0" err="1" smtClean="0"/>
              <a:t>вебинарах</a:t>
            </a:r>
            <a:r>
              <a:rPr lang="ru-RU" baseline="0" dirty="0" smtClean="0"/>
              <a:t>. Кстати, мы запустили регулярные </a:t>
            </a:r>
            <a:r>
              <a:rPr lang="ru-RU" baseline="0" dirty="0" err="1" smtClean="0"/>
              <a:t>вебинары</a:t>
            </a:r>
            <a:r>
              <a:rPr lang="ru-RU" baseline="0" dirty="0" smtClean="0"/>
              <a:t> и обучаем наших пользователей.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E3BB-9F25-4D35-8962-B81B4CF0C55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85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40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3581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4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56BBA7-0F35-41CB-B499-F4B7D7258A59}" type="slidenum">
              <a:rPr lang="ru-RU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17</a:t>
            </a:fld>
            <a:endParaRPr lang="ru-RU" altLang="ru-RU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4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15477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6372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8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0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19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4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411D37-FE16-483E-A26C-6EF30FFC0C19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67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298F-B1EC-4977-8822-5C8CB33B8427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5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29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23975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79414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50058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8056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8440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68342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2EEE7D-01FD-49F7-BA36-92B45F021C61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0CD146-B5E4-4175-A1C2-C34DAB7DD0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243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615950" y="6657975"/>
            <a:ext cx="2208213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598F35-048A-4180-896B-8866D05403C5}" type="datetimeFigureOut">
              <a:rPr lang="ru-RU" smtClean="0">
                <a:solidFill>
                  <a:prstClr val="white"/>
                </a:solidFill>
              </a:rPr>
              <a:pPr>
                <a:defRPr/>
              </a:pPr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662738" y="6657975"/>
            <a:ext cx="2184400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8C6B821-7888-4685-B624-D204E18567D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0E980B-201B-4379-BF8C-310FDA58FADC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24663D-9023-4DF9-82D8-85D4415F4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676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A3F3AD-314F-4F31-8C47-8558EB5D7483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811030-01E6-4232-A0F4-37D2FA7E7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9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EF6A2-4490-4184-BD6E-452690E7261D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796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/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A10EFC-E414-4777-B9A9-3F9A6C5CC2B5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0484AB-C016-40F0-9143-8E0F8D7C9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04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E3022A-4C8D-42C9-829B-4B9996E2F9CD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24764C-A998-4F9A-B5D7-4E1935FC0A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922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291680-4EBB-4076-A758-E86D7AC2CA54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659CA6-53AD-4C83-9294-ECAD225DD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803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85595-447B-49E9-986C-27F51FF83191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C107C0-1220-4900-B93F-4CBD6C4AE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066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D435AD-C1CB-40AD-963A-50C81E02D8CF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63CC3-A7D7-4454-B998-2E6E886E8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612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77362E-EABB-408D-9C0C-4F8B49074BBA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B443CD-0AF5-4C49-902E-95AE4924D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251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436BE-F3AA-4C62-94D9-CD658D29A198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8E6098-BC4D-4C60-BC60-EF577D0C8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621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FD1580-0A4E-4475-BD66-5C629C10F29C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273B33-077E-44F2-8C18-314AC9EA5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4299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083A4C-81C9-4F9A-9558-6D793FD52EBB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A26ACA-DE7F-452C-986C-DF31D94614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361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A05060-5734-481A-90FD-1ABC9EED17D1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17667F-8ED4-4A2B-8801-4B03CE7F89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376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FAE1A-8C58-4F26-AB87-D37F01667043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6E2D2E-9176-4031-8E9B-FE8DF87ECD36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167F39-8A5D-40D0-B260-957EAEAC24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141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6DF6FF-1E0B-4BEF-ABD1-620C61521AA1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F5DEBE-48FE-471F-88AA-14BB42DABC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7577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0BD247-DD04-4103-89C2-C1E60FCB796A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EE5BE9-3F49-4AB9-A68A-ACAF60D8ED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9164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7AE7F3-E9D8-468C-A0F8-83997F9A865C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A43937-0BF9-4563-959C-80E4E7EB9A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0633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7ADA9C-8A02-4B86-A0E2-6D58DBBFEDB9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BC91AA-F362-4333-8AD3-B969D81905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5436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0FAA3F-FA1D-4BFF-ADFA-1806E5BD9B46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FF1A97-CDAD-4ED4-93A6-D2DF6DAACF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7714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7CE932-2E2B-487D-8CB6-90AA961AA323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8FF4C9-8649-4D30-8F0E-326CF7595F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5765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00175E-A225-47E5-89D7-9C0C713A8C80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EB119D-7D63-47A4-9F36-4EEC116E70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9878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39885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36FA57-47FC-4C71-BAF8-03ACB6A374A4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578711-A7D6-4EA5-B55F-9221CE3809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76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5535C-828D-4CA1-B656-1B7C82E3753B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758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615950" y="6657975"/>
            <a:ext cx="2208213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598F35-048A-4180-896B-8866D05403C5}" type="datetimeFigureOut">
              <a:rPr lang="ru-RU" smtClean="0">
                <a:solidFill>
                  <a:prstClr val="white"/>
                </a:solidFill>
              </a:rPr>
              <a:pPr>
                <a:defRPr/>
              </a:pPr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662738" y="6657975"/>
            <a:ext cx="2184400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FF2F599-F934-4D3F-AAB7-4D3EE2FA5A8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38980D-4C2C-4370-956C-34805B330606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9C268E-D2D7-41C2-AFCE-C102F7A37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475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D0AC2E-16F0-42E8-BAAA-07FB5658CF33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722F7F-9A5C-4FCF-8506-E6CE5D975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00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/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C34DAA-D439-4863-A27B-4D07B02B6459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D39BD6-358B-46A1-BD08-9CB8CCC7F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927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873F7C-E1B0-4489-8D1E-0323B70743BF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D06670-F7A9-4BF4-B081-E3395A1FF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237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7D3584-24BF-476F-9507-5707CD98544A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868366-4555-4F05-A7CC-280880BF8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267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5FE685-7CCB-492E-9E99-769DB7066518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014951-2631-4EB4-B43F-445ED2B95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4834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7E635B-47BB-4A9F-8078-5F141B0CB1DC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356C78-1809-4395-B1B0-46697F6F9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383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DA03DE-7FB3-436A-8E4E-1B9D250DBE7C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DD1C9-0244-46AD-BA33-77116823D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360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5439EA-5F37-4BCE-B440-60F18D9D6F09}" type="datetime4">
              <a:rPr lang="ru-RU"/>
              <a:pPr>
                <a:defRPr/>
              </a:pPr>
              <a:t>20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6F4298-BBA8-4521-94CF-7F412FE44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399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73E842-9786-4DCD-8F23-6899AA8F9ED2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828D59-45DC-4E9E-97F4-47E0110EC5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58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21FF4-7DA8-46AC-B33B-83043394047A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9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5A223E-041F-4F65-B38D-293D60378B22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D5A81-82B3-4F78-B2AD-B7029DBE84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3362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2E09-AF8B-4683-AC90-59E1C4A610BF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E06DBA-4DF4-4B70-B3CA-A46761D99C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060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5941A5-223D-41CB-B203-F5B8B7CC0E4D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4D8A18-9CE4-428B-B4B6-097CA8F3AE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4506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F72481-B28C-4639-8096-0CB83B2A5F5F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AD137F-910C-400C-96B8-FF0E26074D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6460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E3AB1C-9D35-4661-AAE4-E1BEC8633617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B13338-8E9E-4F72-9402-FCBD641BE3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3118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AE5EB8-9F33-4A55-9F52-EC9D0FCE4D40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6A4B80-C1B6-4884-ABAA-FF812B1100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3604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FA4D9A-6C8D-4AE8-B0C5-E1297747740A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5050E9-72EE-4AFD-A332-1BE84ACD1B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7186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EC492A-BF5A-44EC-BC64-BB2CB84C8495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6418CB-F773-45C0-9609-A13BE57040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9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02D1F8-285D-41F8-B3F4-29F0EF02C524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3955F9-616E-4A60-B0E0-ABF8BC7AE2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8209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7374FC-F6C0-434C-8842-C5B124F1C68F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FA74F0-DA8B-4B42-91A2-99F5DC4DF4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003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61A9-4639-411A-A902-CD3371A257BA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306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89748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45733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60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2986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99120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517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59070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F0A320-8E84-4FD2-83D3-36090AC7B1B6}" type="slidenum">
              <a:rPr lang="ru-RU" sz="8000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8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29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11041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991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6F50-490A-4A7C-85D6-0AD9A720455A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/>
              <a:t>Образец</a:t>
            </a:r>
            <a:r>
              <a:rPr lang="ru-RU" sz="2400" dirty="0" smtClean="0"/>
              <a:t> </a:t>
            </a:r>
            <a:r>
              <a:rPr lang="ru-RU" sz="2400" b="0" dirty="0" smtClean="0"/>
              <a:t>подзаголовка</a:t>
            </a:r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23531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2217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936120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41830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734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53869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9277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4427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6969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1511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76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98B2-5757-4006-B515-2BB1A41AE72A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90344075"/>
              </p:ext>
            </p:extLst>
          </p:nvPr>
        </p:nvGraphicFramePr>
        <p:xfrm>
          <a:off x="628650" y="2405921"/>
          <a:ext cx="78867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29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3532088"/>
            <a:ext cx="6997148" cy="216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35" y="3933461"/>
            <a:ext cx="6335203" cy="80087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37" y="4842344"/>
            <a:ext cx="6335201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136" y="632780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FD6E5-BE66-4847-AEB2-E156F7C41DD1}" type="datetime1">
              <a:rPr lang="ru-RU" smtClean="0">
                <a:solidFill>
                  <a:prstClr val="white"/>
                </a:solidFill>
              </a:rPr>
              <a:pPr/>
              <a:t>20.04.2017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8050" y="632780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1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63040"/>
            <a:ext cx="7886700" cy="94326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71639"/>
            <a:ext cx="7886700" cy="3505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61BE8C-A2B4-4C98-B276-564D1E56D158}" type="datetime1">
              <a:rPr lang="ru-RU" smtClean="0">
                <a:solidFill>
                  <a:prstClr val="white"/>
                </a:solidFill>
              </a:rPr>
              <a:pPr/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7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2"/>
            <a:ext cx="7886700" cy="897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463262-E8EF-4215-B0F1-1890D2FDCED2}" type="datetime1">
              <a:rPr lang="ru-RU" smtClean="0">
                <a:solidFill>
                  <a:prstClr val="white"/>
                </a:solidFill>
              </a:rPr>
              <a:pPr/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65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00062D-3A92-473E-B054-8353DC83C3DE}" type="datetime1">
              <a:rPr lang="ru-RU" smtClean="0">
                <a:solidFill>
                  <a:prstClr val="white"/>
                </a:solidFill>
              </a:rPr>
              <a:pPr/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9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7"/>
            <a:ext cx="3868340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3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02027"/>
            <a:ext cx="3887391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86323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A13088-8364-414E-BEE1-1EF33ACE5297}" type="datetime1">
              <a:rPr lang="ru-RU" smtClean="0">
                <a:solidFill>
                  <a:prstClr val="white"/>
                </a:solidFill>
              </a:rPr>
              <a:pPr/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1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27868"/>
            <a:ext cx="2949178" cy="98596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7868"/>
            <a:ext cx="4629150" cy="48900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9244"/>
            <a:ext cx="2949178" cy="380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97C91A-9A1A-48BD-B66B-1FD252429DA7}" type="datetime1">
              <a:rPr lang="ru-RU" smtClean="0">
                <a:solidFill>
                  <a:prstClr val="white"/>
                </a:solidFill>
              </a:rPr>
              <a:pPr/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3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D89116A7-2C11-4E7F-B6FB-7ACC909EA824}" type="datetime1">
              <a:rPr lang="ru-RU" smtClean="0">
                <a:solidFill>
                  <a:srgbClr val="A9AFB4"/>
                </a:solidFill>
              </a:rPr>
              <a:pPr/>
              <a:t>20.04.2017</a:t>
            </a:fld>
            <a:endParaRPr lang="ru-RU" dirty="0">
              <a:solidFill>
                <a:srgbClr val="A9AFB4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A9AFB4"/>
                </a:solidFill>
              </a:rPr>
              <a:pPr/>
              <a:t>‹#›</a:t>
            </a:fld>
            <a:endParaRPr lang="ru-RU">
              <a:solidFill>
                <a:srgbClr val="A9AFB4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9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5"/>
            <a:ext cx="9144000" cy="57925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38E83F6-9BB1-4442-B27E-83FF0227045F}" type="datetime1">
              <a:rPr lang="ru-RU" smtClean="0">
                <a:solidFill>
                  <a:srgbClr val="A9AFB4"/>
                </a:solidFill>
              </a:rPr>
              <a:pPr/>
              <a:t>20.04.2017</a:t>
            </a:fld>
            <a:endParaRPr lang="ru-RU" dirty="0">
              <a:solidFill>
                <a:srgbClr val="A9AFB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A9AFB4"/>
                </a:solidFill>
              </a:rPr>
              <a:pPr/>
              <a:t>‹#›</a:t>
            </a:fld>
            <a:endParaRPr lang="ru-RU">
              <a:solidFill>
                <a:srgbClr val="A9AFB4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200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C84B95-5BE3-4AED-B0C2-774619BCA95F}" type="datetime1">
              <a:rPr lang="ru-RU" smtClean="0">
                <a:solidFill>
                  <a:prstClr val="white"/>
                </a:solidFill>
              </a:rPr>
              <a:pPr/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1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7"/>
            <a:ext cx="8236558" cy="49711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844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67DD-D644-49E9-84B9-D6480E30D706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45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E805-5D63-4866-8FD7-A72704187A81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75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E1-0F71-45DB-B35F-BC329F22A64D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16158" y="66581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98F35-048A-4180-896B-8866D05403C5}" type="datetimeFigureOut">
              <a:rPr lang="ru-RU" smtClean="0"/>
              <a:pPr/>
              <a:t>20.04.2017</a:t>
            </a:fld>
            <a:endParaRPr lang="ru-RU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662815" y="66581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11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B6BB7-F12F-45F2-9AE5-85DA3E33A039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3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F002-27D1-4EF0-8067-DA3E388BDB78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6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537487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44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748" y="1281659"/>
            <a:ext cx="8178072" cy="1693889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748" y="3125448"/>
            <a:ext cx="8178072" cy="29005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99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25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48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753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546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22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479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0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8903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0042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689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69122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7273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212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3998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175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945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758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>
            <a:normAutofit/>
          </a:bodyPr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D605-E044-46AF-BE5A-D76DD4C4F5E6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4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7819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0402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79967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6279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938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56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919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2804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9397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250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B2AC-4FF7-4E68-B819-0605E67967C4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44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470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564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1068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ВУЗ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2210897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7862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работа\АНТИплагиат\Лого\последний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28625"/>
            <a:ext cx="26797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работа\АНТИплагиат\Презентация\в Севастополь\линия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519565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638176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77843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52063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1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5CD25-85AB-4E68-A09E-4FCA3D48E721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7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1968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57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9954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4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31669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76168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ВУЗ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0798701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22269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работа\АНТИплагиат\Лого\последний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28625"/>
            <a:ext cx="26797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работа\АНТИплагиат\Презентация\в Севастополь\линия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4664950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536911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9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74" y="316195"/>
            <a:ext cx="8627495" cy="622133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>
              <a:defRPr sz="2400"/>
            </a:lvl1pPr>
          </a:lstStyle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60370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74" y="316195"/>
            <a:ext cx="8627495" cy="622133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>
              <a:defRPr sz="2400"/>
            </a:lvl1pPr>
          </a:lstStyle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89674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4537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461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194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30903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51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826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EC8D46-3838-4CCB-914A-433177FA31D8}" type="slidenum">
              <a:rPr lang="ru-RU" sz="8000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8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54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34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E55E-B947-463E-832B-7E30F74D5D6C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8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68701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19143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92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76566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78409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95472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15989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1865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025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599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B8D5-6B92-404C-817A-A15B0348BA72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7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7908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077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4103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40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66447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143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8555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938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74245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020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image" Target="../media/image5.jpe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1.xml"/><Relationship Id="rId51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image" Target="../media/image6.png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image" Target="../media/image5.jpe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4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90930"/>
            <a:ext cx="7886700" cy="384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4C2CE8D-3726-4A25-AEE0-C4EB3B4D906E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94861" y="427364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876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1" r:id="rId2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264" y="1326629"/>
            <a:ext cx="8200556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264" y="2435901"/>
            <a:ext cx="8200556" cy="371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594861" y="492164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  <p:sp>
        <p:nvSpPr>
          <p:cNvPr id="19" name="Дата 2"/>
          <p:cNvSpPr txBox="1">
            <a:spLocks/>
          </p:cNvSpPr>
          <p:nvPr userDrawn="1"/>
        </p:nvSpPr>
        <p:spPr>
          <a:xfrm>
            <a:off x="426283" y="6483202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7F002-27D1-4EF0-8067-DA3E388BDB78}" type="datetime4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апреля 2017 г.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омер слайда 3"/>
          <p:cNvSpPr txBox="1">
            <a:spLocks/>
          </p:cNvSpPr>
          <p:nvPr userDrawn="1"/>
        </p:nvSpPr>
        <p:spPr>
          <a:xfrm>
            <a:off x="6472940" y="6483202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B109A-ABB7-4D8A-9279-0D4B97ECCE9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0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6264" y="1326629"/>
            <a:ext cx="8200556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6264" y="2435901"/>
            <a:ext cx="8200556" cy="371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94861" y="358030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  <p:sp>
        <p:nvSpPr>
          <p:cNvPr id="13" name="Дата 2"/>
          <p:cNvSpPr txBox="1">
            <a:spLocks/>
          </p:cNvSpPr>
          <p:nvPr userDrawn="1"/>
        </p:nvSpPr>
        <p:spPr>
          <a:xfrm>
            <a:off x="456264" y="6498236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7F002-27D1-4EF0-8067-DA3E388BDB78}" type="datetime4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апреля 2017 г.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B109A-ABB7-4D8A-9279-0D4B97ECCE9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0267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1605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46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5" r:id="rId47"/>
    <p:sldLayoutId id="2147483756" r:id="rId4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1605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3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113"/>
            <a:ext cx="7886700" cy="97472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390775"/>
            <a:ext cx="78867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550" y="6505575"/>
            <a:ext cx="22082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AC0A1086-91FA-4F73-A68C-FB87A4C0D588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338" y="6505575"/>
            <a:ext cx="21844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5C3F48-16ED-4BFF-816C-690DA34715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26" name="Прямоугольник 7"/>
          <p:cNvSpPr>
            <a:spLocks noChangeArrowheads="1"/>
          </p:cNvSpPr>
          <p:nvPr userDrawn="1"/>
        </p:nvSpPr>
        <p:spPr bwMode="auto">
          <a:xfrm>
            <a:off x="7594600" y="427038"/>
            <a:ext cx="1196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smtClean="0">
                <a:solidFill>
                  <a:srgbClr val="1E73B7"/>
                </a:solidFill>
                <a:latin typeface="Calibri" panose="020F0502020204030204" pitchFamily="34" charset="0"/>
              </a:rPr>
              <a:t>antiplagiat.ru</a:t>
            </a:r>
            <a:endParaRPr lang="ru-RU" altLang="ru-RU" sz="1400" smtClean="0">
              <a:solidFill>
                <a:srgbClr val="1E73B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113"/>
            <a:ext cx="7886700" cy="97472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390775"/>
            <a:ext cx="78867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550" y="6505575"/>
            <a:ext cx="22082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3FBE325-36A1-4FFC-BB0E-F0E5E477AF57}" type="datetime4">
              <a:rPr lang="ru-RU"/>
              <a:pPr>
                <a:defRPr/>
              </a:pPr>
              <a:t>20 апреля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338" y="6505575"/>
            <a:ext cx="21844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ADDE3F3-4910-4073-B47C-11F78E032F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174" name="Прямоугольник 7"/>
          <p:cNvSpPr>
            <a:spLocks noChangeArrowheads="1"/>
          </p:cNvSpPr>
          <p:nvPr userDrawn="1"/>
        </p:nvSpPr>
        <p:spPr bwMode="auto">
          <a:xfrm>
            <a:off x="7594600" y="427038"/>
            <a:ext cx="1196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smtClean="0">
                <a:solidFill>
                  <a:srgbClr val="1E73B7"/>
                </a:solidFill>
                <a:latin typeface="Calibri" panose="020F0502020204030204" pitchFamily="34" charset="0"/>
              </a:rPr>
              <a:t>antiplagiat.ru</a:t>
            </a:r>
            <a:endParaRPr lang="ru-RU" altLang="ru-RU" sz="1400" smtClean="0">
              <a:solidFill>
                <a:srgbClr val="1E73B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8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9446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51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B3B4-D30C-40A1-97F9-832D57BE4E3D}" type="datetime1">
              <a:rPr lang="ru-RU" smtClean="0">
                <a:solidFill>
                  <a:srgbClr val="44546A">
                    <a:tint val="75000"/>
                  </a:srgbClr>
                </a:solidFill>
              </a:rPr>
              <a:pPr/>
              <a:t>20.04.2017</a:t>
            </a:fld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44546A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1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12" Type="http://schemas.openxmlformats.org/officeDocument/2006/relationships/image" Target="../media/image33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32.gif"/><Relationship Id="rId5" Type="http://schemas.openxmlformats.org/officeDocument/2006/relationships/image" Target="../media/image26.gif"/><Relationship Id="rId10" Type="http://schemas.openxmlformats.org/officeDocument/2006/relationships/image" Target="../media/image31.gif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skor.ru/article/istoricheskie_zaimstvovaniya_33399" TargetMode="External"/><Relationship Id="rId2" Type="http://schemas.openxmlformats.org/officeDocument/2006/relationships/hyperlink" Target="https://rg.ru/2009/01/20/referaty.html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metodolog@antiplagiat.r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 rot="10800000" flipH="1">
            <a:off x="0" y="0"/>
            <a:ext cx="9144000" cy="6857999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677568" y="495696"/>
            <a:ext cx="116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antiplagiat.ru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997201"/>
            <a:ext cx="7787390" cy="25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72854" y="2997201"/>
            <a:ext cx="7304713" cy="2501404"/>
          </a:xfr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 eaLnBrk="0" hangingPunct="0">
              <a:spcBef>
                <a:spcPts val="0"/>
              </a:spcBef>
              <a:defRPr/>
            </a:pPr>
            <a:r>
              <a:rPr lang="ru-RU" sz="2800" dirty="0">
                <a:solidFill>
                  <a:schemeClr val="accent1"/>
                </a:solidFill>
              </a:rPr>
              <a:t>Система «Антиплагиат.ВУЗ» как инструмент оценки современного состояния российского высшего профессионального </a:t>
            </a:r>
            <a:r>
              <a:rPr lang="ru-RU" sz="2800" dirty="0" smtClean="0">
                <a:solidFill>
                  <a:schemeClr val="accent1"/>
                </a:solidFill>
              </a:rPr>
              <a:t>образования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/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400" dirty="0">
                <a:solidFill>
                  <a:schemeClr val="accent1"/>
                </a:solidFill>
              </a:rPr>
              <a:t>Юрий Викторович </a:t>
            </a:r>
            <a:r>
              <a:rPr lang="ru-RU" sz="2400" dirty="0" smtClean="0">
                <a:solidFill>
                  <a:schemeClr val="accent1"/>
                </a:solidFill>
              </a:rPr>
              <a:t>Чехович, к.ф</a:t>
            </a:r>
            <a:r>
              <a:rPr lang="ru-RU" sz="2400" smtClean="0">
                <a:solidFill>
                  <a:schemeClr val="accent1"/>
                </a:solidFill>
              </a:rPr>
              <a:t>.-м.н.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7" name="Дата 26"/>
          <p:cNvSpPr>
            <a:spLocks noGrp="1"/>
          </p:cNvSpPr>
          <p:nvPr>
            <p:ph type="dt" sz="half" idx="10"/>
          </p:nvPr>
        </p:nvSpPr>
        <p:spPr>
          <a:xfrm>
            <a:off x="372854" y="6505731"/>
            <a:ext cx="2298206" cy="215745"/>
          </a:xfrm>
        </p:spPr>
        <p:txBody>
          <a:bodyPr/>
          <a:lstStyle/>
          <a:p>
            <a:fld id="{B6319787-1C81-4287-9AFA-60574F95A45F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057401" y="6500594"/>
            <a:ext cx="5729989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Севастопольский Государственный Университет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71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518587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Динамика </a:t>
            </a:r>
            <a:r>
              <a:rPr lang="ru-RU" sz="3200" dirty="0" smtClean="0"/>
              <a:t>использования системы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198141"/>
              </p:ext>
            </p:extLst>
          </p:nvPr>
        </p:nvGraphicFramePr>
        <p:xfrm>
          <a:off x="628650" y="2196059"/>
          <a:ext cx="7881938" cy="4113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07862" y="2014007"/>
            <a:ext cx="1159547" cy="18205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100" dirty="0" smtClean="0">
                <a:solidFill>
                  <a:prstClr val="black"/>
                </a:solidFill>
                <a:latin typeface="Arial"/>
              </a:rPr>
              <a:t>проверки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8290" y="2008024"/>
            <a:ext cx="1466005" cy="13788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1100" dirty="0" smtClean="0">
                <a:solidFill>
                  <a:prstClr val="black"/>
                </a:solidFill>
                <a:latin typeface="Arial"/>
              </a:rPr>
              <a:t>подключенные вузы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3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63758" y="2046120"/>
            <a:ext cx="8230537" cy="4339689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Область поиска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A9F3-0474-4057-B2AF-AFCD850A8D6C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163144" y="4084819"/>
            <a:ext cx="3486150" cy="212124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Википедия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Англоязычная </a:t>
            </a:r>
            <a:r>
              <a:rPr lang="ru-RU" dirty="0" err="1"/>
              <a:t>википедия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Cyberleninka.ru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Arxiv.org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Сайты рефератов, СМИ, </a:t>
            </a:r>
            <a:r>
              <a:rPr lang="ru-RU" dirty="0" smtClean="0"/>
              <a:t>аналитика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Сотни тысяч других сайтов</a:t>
            </a:r>
            <a:endParaRPr lang="ru-RU" dirty="0"/>
          </a:p>
        </p:txBody>
      </p:sp>
      <p:sp>
        <p:nvSpPr>
          <p:cNvPr id="11" name="Текст 7"/>
          <p:cNvSpPr txBox="1">
            <a:spLocks/>
          </p:cNvSpPr>
          <p:nvPr/>
        </p:nvSpPr>
        <p:spPr>
          <a:xfrm>
            <a:off x="1163144" y="2847080"/>
            <a:ext cx="3096405" cy="11178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1"/>
                </a:solidFill>
              </a:rPr>
              <a:t> более </a:t>
            </a:r>
            <a:r>
              <a:rPr lang="ru-RU" sz="3600" b="1" dirty="0">
                <a:solidFill>
                  <a:schemeClr val="accent1"/>
                </a:solidFill>
              </a:rPr>
              <a:t>200 </a:t>
            </a:r>
            <a:r>
              <a:rPr lang="ru-RU" sz="3600" b="1" dirty="0" smtClean="0">
                <a:solidFill>
                  <a:schemeClr val="accent1"/>
                </a:solidFill>
              </a:rPr>
              <a:t>млн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веб-страниц</a:t>
            </a:r>
            <a:endParaRPr lang="ru-RU" dirty="0"/>
          </a:p>
        </p:txBody>
      </p:sp>
      <p:sp>
        <p:nvSpPr>
          <p:cNvPr id="12" name="Текст 7"/>
          <p:cNvSpPr txBox="1">
            <a:spLocks/>
          </p:cNvSpPr>
          <p:nvPr/>
        </p:nvSpPr>
        <p:spPr>
          <a:xfrm>
            <a:off x="4945816" y="2847080"/>
            <a:ext cx="3129197" cy="11178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1"/>
                </a:solidFill>
              </a:rPr>
              <a:t> более</a:t>
            </a:r>
            <a:r>
              <a:rPr lang="ru-RU" sz="3600" b="1" dirty="0" smtClean="0">
                <a:solidFill>
                  <a:schemeClr val="accent1"/>
                </a:solidFill>
              </a:rPr>
              <a:t> </a:t>
            </a:r>
            <a:r>
              <a:rPr lang="ru-RU" sz="3600" b="1" dirty="0">
                <a:solidFill>
                  <a:schemeClr val="accent1"/>
                </a:solidFill>
              </a:rPr>
              <a:t>5 </a:t>
            </a:r>
            <a:r>
              <a:rPr lang="ru-RU" sz="3600" b="1" dirty="0" smtClean="0">
                <a:solidFill>
                  <a:schemeClr val="accent1"/>
                </a:solidFill>
              </a:rPr>
              <a:t>млн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  новых </a:t>
            </a:r>
            <a:r>
              <a:rPr lang="ru-RU" dirty="0"/>
              <a:t>источников </a:t>
            </a:r>
            <a:r>
              <a:rPr lang="ru-RU" dirty="0" smtClean="0"/>
              <a:t>ежемесячно</a:t>
            </a:r>
            <a:endParaRPr lang="ru-RU" dirty="0"/>
          </a:p>
        </p:txBody>
      </p:sp>
      <p:sp>
        <p:nvSpPr>
          <p:cNvPr id="14" name="Текст 7"/>
          <p:cNvSpPr txBox="1">
            <a:spLocks/>
          </p:cNvSpPr>
          <p:nvPr/>
        </p:nvSpPr>
        <p:spPr>
          <a:xfrm>
            <a:off x="773399" y="2168249"/>
            <a:ext cx="3486150" cy="60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/>
              <a:t>Интернет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Область поиска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711A9-FBDB-4DE4-AA5F-7C3EDF87F29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6817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66817" y="3305312"/>
            <a:ext cx="1599262" cy="67457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Русский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147 млн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166079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765341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364603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963865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екст 7"/>
          <p:cNvSpPr txBox="1">
            <a:spLocks/>
          </p:cNvSpPr>
          <p:nvPr/>
        </p:nvSpPr>
        <p:spPr>
          <a:xfrm>
            <a:off x="2166079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Английский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24 млн</a:t>
            </a:r>
            <a:endParaRPr lang="ru-RU" dirty="0"/>
          </a:p>
        </p:txBody>
      </p:sp>
      <p:sp>
        <p:nvSpPr>
          <p:cNvPr id="49" name="Текст 7"/>
          <p:cNvSpPr txBox="1">
            <a:spLocks/>
          </p:cNvSpPr>
          <p:nvPr/>
        </p:nvSpPr>
        <p:spPr>
          <a:xfrm>
            <a:off x="3765341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Французский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1,8 млн</a:t>
            </a:r>
            <a:endParaRPr lang="ru-RU" dirty="0"/>
          </a:p>
        </p:txBody>
      </p:sp>
      <p:sp>
        <p:nvSpPr>
          <p:cNvPr id="50" name="Текст 7"/>
          <p:cNvSpPr txBox="1">
            <a:spLocks/>
          </p:cNvSpPr>
          <p:nvPr/>
        </p:nvSpPr>
        <p:spPr>
          <a:xfrm>
            <a:off x="5364603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Немецкий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1,8 млн</a:t>
            </a:r>
            <a:endParaRPr lang="ru-RU" dirty="0"/>
          </a:p>
        </p:txBody>
      </p:sp>
      <p:sp>
        <p:nvSpPr>
          <p:cNvPr id="51" name="Текст 7"/>
          <p:cNvSpPr txBox="1">
            <a:spLocks/>
          </p:cNvSpPr>
          <p:nvPr/>
        </p:nvSpPr>
        <p:spPr>
          <a:xfrm>
            <a:off x="6963865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Испанский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432тыс.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053063" y="2323475"/>
            <a:ext cx="588364" cy="5883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652325" y="2323475"/>
            <a:ext cx="588364" cy="58836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4251587" y="2323475"/>
            <a:ext cx="588364" cy="58836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5850849" y="2323475"/>
            <a:ext cx="588364" cy="58836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7450111" y="2323475"/>
            <a:ext cx="588364" cy="58836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66817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851285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3130602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415070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693723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978190" y="4144780"/>
            <a:ext cx="1584936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Текст 7"/>
          <p:cNvSpPr txBox="1">
            <a:spLocks/>
          </p:cNvSpPr>
          <p:nvPr/>
        </p:nvSpPr>
        <p:spPr>
          <a:xfrm>
            <a:off x="566817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Казахский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1,3 млн</a:t>
            </a:r>
            <a:endParaRPr lang="ru-RU" dirty="0"/>
          </a:p>
        </p:txBody>
      </p:sp>
      <p:sp>
        <p:nvSpPr>
          <p:cNvPr id="63" name="Текст 7"/>
          <p:cNvSpPr txBox="1">
            <a:spLocks/>
          </p:cNvSpPr>
          <p:nvPr/>
        </p:nvSpPr>
        <p:spPr>
          <a:xfrm>
            <a:off x="1851284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Украинский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9,2 млн</a:t>
            </a:r>
            <a:endParaRPr lang="ru-RU" dirty="0"/>
          </a:p>
        </p:txBody>
      </p:sp>
      <p:sp>
        <p:nvSpPr>
          <p:cNvPr id="65" name="Текст 7"/>
          <p:cNvSpPr txBox="1">
            <a:spLocks/>
          </p:cNvSpPr>
          <p:nvPr/>
        </p:nvSpPr>
        <p:spPr>
          <a:xfrm>
            <a:off x="3143247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Белорусский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104 тыс.</a:t>
            </a:r>
            <a:endParaRPr lang="ru-RU" dirty="0"/>
          </a:p>
        </p:txBody>
      </p:sp>
      <p:sp>
        <p:nvSpPr>
          <p:cNvPr id="66" name="Текст 7"/>
          <p:cNvSpPr txBox="1">
            <a:spLocks/>
          </p:cNvSpPr>
          <p:nvPr/>
        </p:nvSpPr>
        <p:spPr>
          <a:xfrm>
            <a:off x="4420219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Киргизский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256 тыс.</a:t>
            </a:r>
            <a:endParaRPr lang="ru-RU" dirty="0"/>
          </a:p>
        </p:txBody>
      </p:sp>
      <p:sp>
        <p:nvSpPr>
          <p:cNvPr id="67" name="Текст 7"/>
          <p:cNvSpPr txBox="1">
            <a:spLocks/>
          </p:cNvSpPr>
          <p:nvPr/>
        </p:nvSpPr>
        <p:spPr>
          <a:xfrm>
            <a:off x="5707033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Таджикский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22 тыс.</a:t>
            </a:r>
            <a:endParaRPr lang="ru-RU" dirty="0"/>
          </a:p>
        </p:txBody>
      </p:sp>
      <p:sp>
        <p:nvSpPr>
          <p:cNvPr id="68" name="Текст 7"/>
          <p:cNvSpPr txBox="1">
            <a:spLocks/>
          </p:cNvSpPr>
          <p:nvPr/>
        </p:nvSpPr>
        <p:spPr>
          <a:xfrm>
            <a:off x="6922684" y="5475137"/>
            <a:ext cx="1682641" cy="674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accent1"/>
                </a:solidFill>
              </a:rPr>
              <a:t>Азербайджанский</a:t>
            </a:r>
          </a:p>
          <a:p>
            <a:pPr algn="ctr">
              <a:lnSpc>
                <a:spcPct val="110000"/>
              </a:lnSpc>
            </a:pPr>
            <a:r>
              <a:rPr lang="en-US" sz="1900" dirty="0" smtClean="0"/>
              <a:t>&gt;</a:t>
            </a:r>
            <a:r>
              <a:rPr lang="ru-RU" sz="1900" dirty="0" smtClean="0"/>
              <a:t> 19 тыс.</a:t>
            </a:r>
            <a:endParaRPr lang="ru-RU" sz="1900" dirty="0"/>
          </a:p>
        </p:txBody>
      </p:sp>
      <p:sp>
        <p:nvSpPr>
          <p:cNvPr id="69" name="Овал 68"/>
          <p:cNvSpPr/>
          <p:nvPr/>
        </p:nvSpPr>
        <p:spPr>
          <a:xfrm>
            <a:off x="919650" y="4480184"/>
            <a:ext cx="588364" cy="58836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93154" y="4480184"/>
            <a:ext cx="588364" cy="58836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3480897" y="4480184"/>
            <a:ext cx="588364" cy="58836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4763122" y="4480184"/>
            <a:ext cx="588364" cy="588364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6044682" y="4480184"/>
            <a:ext cx="588364" cy="588364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7469314" y="4480184"/>
            <a:ext cx="588364" cy="588364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sz="3400" dirty="0" smtClean="0"/>
              <a:t>Область поиска. Внешние коллекции</a:t>
            </a:r>
            <a:endParaRPr lang="ru-RU" sz="3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5336-1498-4BE1-AFAE-B09CA557AA34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1" name="Текст 7"/>
          <p:cNvSpPr txBox="1">
            <a:spLocks/>
          </p:cNvSpPr>
          <p:nvPr/>
        </p:nvSpPr>
        <p:spPr>
          <a:xfrm>
            <a:off x="599607" y="2038663"/>
            <a:ext cx="2215731" cy="1338113"/>
          </a:xfrm>
          <a:prstGeom prst="rect">
            <a:avLst/>
          </a:prstGeom>
          <a:blipFill dpi="0" rotWithShape="1">
            <a:blip r:embed="rId3">
              <a:alphaModFix amt="7000"/>
            </a:blip>
            <a:srcRect/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accent1"/>
                </a:solidFill>
              </a:rPr>
              <a:t>Коллекция </a:t>
            </a:r>
            <a:r>
              <a:rPr lang="ru-RU" sz="2000" dirty="0" smtClean="0">
                <a:solidFill>
                  <a:schemeClr val="accent1"/>
                </a:solidFill>
              </a:rPr>
              <a:t>диссертаций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b="1" dirty="0" smtClean="0">
                <a:solidFill>
                  <a:schemeClr val="accent1"/>
                </a:solidFill>
              </a:rPr>
              <a:t>Российской государственной библиотеки</a:t>
            </a:r>
            <a:endParaRPr lang="ru-RU" sz="20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600" b="1" dirty="0"/>
              <a:t>&gt; 900</a:t>
            </a:r>
            <a:r>
              <a:rPr lang="ru-RU" sz="2600" b="1" dirty="0"/>
              <a:t> тыс.</a:t>
            </a:r>
          </a:p>
        </p:txBody>
      </p:sp>
      <p:sp>
        <p:nvSpPr>
          <p:cNvPr id="15" name="Текст 7"/>
          <p:cNvSpPr txBox="1">
            <a:spLocks/>
          </p:cNvSpPr>
          <p:nvPr/>
        </p:nvSpPr>
        <p:spPr>
          <a:xfrm>
            <a:off x="3054246" y="2038663"/>
            <a:ext cx="3049559" cy="133636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Коллекция диссертаций </a:t>
            </a:r>
            <a:r>
              <a:rPr lang="ru-RU" sz="1900" b="1" dirty="0">
                <a:solidFill>
                  <a:schemeClr val="accent1"/>
                </a:solidFill>
              </a:rPr>
              <a:t>Национальной библиотеки </a:t>
            </a:r>
            <a:r>
              <a:rPr lang="ru-RU" sz="1900" b="1" dirty="0" smtClean="0">
                <a:solidFill>
                  <a:schemeClr val="accent1"/>
                </a:solidFill>
              </a:rPr>
              <a:t>Беларуси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12 тыс.</a:t>
            </a:r>
          </a:p>
        </p:txBody>
      </p:sp>
      <p:sp>
        <p:nvSpPr>
          <p:cNvPr id="17" name="Текст 7"/>
          <p:cNvSpPr txBox="1">
            <a:spLocks/>
          </p:cNvSpPr>
          <p:nvPr/>
        </p:nvSpPr>
        <p:spPr>
          <a:xfrm>
            <a:off x="6342713" y="2001187"/>
            <a:ext cx="2215730" cy="1373836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 smtClean="0">
                <a:solidFill>
                  <a:schemeClr val="accent1"/>
                </a:solidFill>
              </a:rPr>
              <a:t>Коллекция</a:t>
            </a:r>
            <a:br>
              <a:rPr lang="ru-RU" sz="1900" dirty="0" smtClean="0">
                <a:solidFill>
                  <a:schemeClr val="accent1"/>
                </a:solidFill>
              </a:rPr>
            </a:br>
            <a:r>
              <a:rPr lang="ru-RU" sz="1900" dirty="0" smtClean="0">
                <a:solidFill>
                  <a:schemeClr val="accent1"/>
                </a:solidFill>
              </a:rPr>
              <a:t> </a:t>
            </a:r>
            <a:r>
              <a:rPr lang="ru-RU" sz="1900" dirty="0">
                <a:solidFill>
                  <a:schemeClr val="accent1"/>
                </a:solidFill>
              </a:rPr>
              <a:t>научных статей </a:t>
            </a:r>
            <a:r>
              <a:rPr lang="en-US" sz="1900" b="1" dirty="0" smtClean="0">
                <a:solidFill>
                  <a:schemeClr val="accent1"/>
                </a:solidFill>
              </a:rPr>
              <a:t>eLIBRARY.RU </a:t>
            </a:r>
            <a:r>
              <a:rPr lang="ru-RU" sz="1900" dirty="0" smtClean="0">
                <a:solidFill>
                  <a:schemeClr val="accent1"/>
                </a:solidFill>
              </a:rPr>
              <a:t>(РИНЦ)</a:t>
            </a:r>
            <a:endParaRPr lang="ru-RU" sz="1900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8,6 млн</a:t>
            </a:r>
          </a:p>
        </p:txBody>
      </p:sp>
      <p:sp>
        <p:nvSpPr>
          <p:cNvPr id="18" name="Текст 7"/>
          <p:cNvSpPr txBox="1">
            <a:spLocks/>
          </p:cNvSpPr>
          <p:nvPr/>
        </p:nvSpPr>
        <p:spPr>
          <a:xfrm>
            <a:off x="599607" y="5329003"/>
            <a:ext cx="2271009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Коллекция </a:t>
            </a:r>
            <a:r>
              <a:rPr lang="ru-RU" sz="1900" b="1" dirty="0" smtClean="0">
                <a:solidFill>
                  <a:schemeClr val="accent1"/>
                </a:solidFill>
              </a:rPr>
              <a:t>Патенты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11,5 млн</a:t>
            </a:r>
          </a:p>
        </p:txBody>
      </p:sp>
      <p:sp>
        <p:nvSpPr>
          <p:cNvPr id="19" name="Текст 7"/>
          <p:cNvSpPr txBox="1">
            <a:spLocks/>
          </p:cNvSpPr>
          <p:nvPr/>
        </p:nvSpPr>
        <p:spPr>
          <a:xfrm>
            <a:off x="3039255" y="5329003"/>
            <a:ext cx="2548328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 smtClean="0">
                <a:solidFill>
                  <a:schemeClr val="accent1"/>
                </a:solidFill>
              </a:rPr>
              <a:t>Коллекция </a:t>
            </a:r>
            <a:r>
              <a:rPr lang="ru-RU" sz="1900" b="1" dirty="0" smtClean="0">
                <a:solidFill>
                  <a:schemeClr val="accent1"/>
                </a:solidFill>
              </a:rPr>
              <a:t>Медицина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/>
              <a:t>       </a:t>
            </a:r>
            <a:r>
              <a:rPr lang="en-US" sz="1800" b="1" dirty="0" smtClean="0"/>
              <a:t>&gt; </a:t>
            </a:r>
            <a:r>
              <a:rPr lang="ru-RU" sz="1800" b="1" dirty="0" smtClean="0"/>
              <a:t>42 тыс.</a:t>
            </a:r>
          </a:p>
        </p:txBody>
      </p:sp>
      <p:sp>
        <p:nvSpPr>
          <p:cNvPr id="20" name="Текст 7"/>
          <p:cNvSpPr txBox="1">
            <a:spLocks/>
          </p:cNvSpPr>
          <p:nvPr/>
        </p:nvSpPr>
        <p:spPr>
          <a:xfrm>
            <a:off x="5756223" y="5329003"/>
            <a:ext cx="2802220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100" dirty="0">
                <a:solidFill>
                  <a:schemeClr val="accent1"/>
                </a:solidFill>
              </a:rPr>
              <a:t>Коллекция </a:t>
            </a:r>
            <a:r>
              <a:rPr lang="ru-RU" sz="2100" b="1" dirty="0" smtClean="0">
                <a:solidFill>
                  <a:schemeClr val="accent1"/>
                </a:solidFill>
              </a:rPr>
              <a:t>Кольцо ВУЗов</a:t>
            </a:r>
            <a:endParaRPr lang="ru-RU" sz="21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900" b="1" dirty="0" smtClean="0"/>
              <a:t>около 1 млн</a:t>
            </a:r>
          </a:p>
        </p:txBody>
      </p:sp>
      <p:sp>
        <p:nvSpPr>
          <p:cNvPr id="21" name="Текст 7"/>
          <p:cNvSpPr txBox="1">
            <a:spLocks/>
          </p:cNvSpPr>
          <p:nvPr/>
        </p:nvSpPr>
        <p:spPr>
          <a:xfrm>
            <a:off x="599607" y="3588391"/>
            <a:ext cx="3350301" cy="1528913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Коллекции нормативно-правовых документов</a:t>
            </a:r>
            <a:endParaRPr lang="en-US" sz="1900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chemeClr val="accent1"/>
                </a:solidFill>
              </a:rPr>
              <a:t>ГАРАНТ</a:t>
            </a:r>
            <a:r>
              <a:rPr lang="ru-RU" sz="1800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smtClean="0"/>
              <a:t>&gt; </a:t>
            </a:r>
            <a:r>
              <a:rPr lang="ru-RU" sz="1800" b="1" dirty="0" smtClean="0"/>
              <a:t>50 млн</a:t>
            </a:r>
          </a:p>
          <a:p>
            <a:pPr algn="ctr">
              <a:lnSpc>
                <a:spcPct val="100000"/>
              </a:lnSpc>
            </a:pPr>
            <a:r>
              <a:rPr lang="ru-RU" sz="1800" dirty="0" smtClean="0"/>
              <a:t>    </a:t>
            </a:r>
            <a:r>
              <a:rPr lang="en-US" sz="1800" b="1" dirty="0" smtClean="0">
                <a:solidFill>
                  <a:schemeClr val="accent1"/>
                </a:solidFill>
              </a:rPr>
              <a:t>LEXPRO</a:t>
            </a:r>
            <a:r>
              <a:rPr lang="ru-RU" sz="1800" dirty="0" smtClean="0"/>
              <a:t> </a:t>
            </a:r>
            <a:r>
              <a:rPr lang="en-US" sz="1800" b="1" dirty="0"/>
              <a:t>&gt; </a:t>
            </a:r>
            <a:r>
              <a:rPr lang="ru-RU" sz="1800" b="1" dirty="0" smtClean="0"/>
              <a:t>12,3 млн</a:t>
            </a:r>
            <a:endParaRPr lang="ru-RU" sz="1800" dirty="0" smtClean="0">
              <a:solidFill>
                <a:schemeClr val="accent1"/>
              </a:solidFill>
            </a:endParaRPr>
          </a:p>
        </p:txBody>
      </p:sp>
      <p:sp>
        <p:nvSpPr>
          <p:cNvPr id="22" name="Текст 7"/>
          <p:cNvSpPr txBox="1">
            <a:spLocks/>
          </p:cNvSpPr>
          <p:nvPr/>
        </p:nvSpPr>
        <p:spPr>
          <a:xfrm>
            <a:off x="4176000" y="3588391"/>
            <a:ext cx="4368693" cy="1527244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100" b="1" dirty="0">
                <a:solidFill>
                  <a:schemeClr val="accent1"/>
                </a:solidFill>
              </a:rPr>
              <a:t>Сводная Коллекция ЭБС </a:t>
            </a:r>
          </a:p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«Университетская библиотека онлайн</a:t>
            </a:r>
            <a:r>
              <a:rPr lang="ru-RU" sz="1900" dirty="0" smtClean="0">
                <a:solidFill>
                  <a:schemeClr val="accent1"/>
                </a:solidFill>
              </a:rPr>
              <a:t>», «</a:t>
            </a:r>
            <a:r>
              <a:rPr lang="ru-RU" sz="1900" dirty="0">
                <a:solidFill>
                  <a:schemeClr val="accent1"/>
                </a:solidFill>
              </a:rPr>
              <a:t>Лань», «БиблиоРоссика», «Юрайт</a:t>
            </a:r>
            <a:r>
              <a:rPr lang="ru-RU" sz="1900" dirty="0" smtClean="0">
                <a:solidFill>
                  <a:schemeClr val="accent1"/>
                </a:solidFill>
              </a:rPr>
              <a:t>», «</a:t>
            </a:r>
            <a:r>
              <a:rPr lang="ru-RU" sz="1900" dirty="0">
                <a:solidFill>
                  <a:schemeClr val="accent1"/>
                </a:solidFill>
              </a:rPr>
              <a:t>Айбукс», «</a:t>
            </a:r>
            <a:r>
              <a:rPr lang="en-US" sz="1900" dirty="0">
                <a:solidFill>
                  <a:schemeClr val="accent1"/>
                </a:solidFill>
              </a:rPr>
              <a:t>Book.ru</a:t>
            </a:r>
            <a:r>
              <a:rPr lang="ru-RU" sz="1900" dirty="0">
                <a:solidFill>
                  <a:schemeClr val="accent1"/>
                </a:solidFill>
              </a:rPr>
              <a:t>» </a:t>
            </a:r>
          </a:p>
          <a:p>
            <a:pPr algn="ctr">
              <a:lnSpc>
                <a:spcPct val="100000"/>
              </a:lnSpc>
            </a:pPr>
            <a:r>
              <a:rPr lang="en-US" sz="2100" b="1" dirty="0" smtClean="0"/>
              <a:t>&gt; </a:t>
            </a:r>
            <a:r>
              <a:rPr lang="ru-RU" sz="2100" b="1" dirty="0" smtClean="0"/>
              <a:t>440 тыс.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3001780" y="3035507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4" name="Пятиугольник 23"/>
          <p:cNvSpPr/>
          <p:nvPr/>
        </p:nvSpPr>
        <p:spPr>
          <a:xfrm>
            <a:off x="543155" y="4325493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5" name="Пятиугольник 24"/>
          <p:cNvSpPr/>
          <p:nvPr/>
        </p:nvSpPr>
        <p:spPr>
          <a:xfrm>
            <a:off x="4127281" y="3617785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2963835" y="5842615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7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7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/>
              <a:t>Собственная коллекция вуза</a:t>
            </a:r>
            <a:endParaRPr lang="ru-RU" sz="38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2E201-F3AB-415B-A55C-4E83F20DC165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28650" y="2124138"/>
            <a:ext cx="8065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1"/>
                </a:solidFill>
              </a:rPr>
              <a:t>Неограниченный</a:t>
            </a:r>
            <a:r>
              <a:rPr lang="ru-RU" sz="2000" dirty="0"/>
              <a:t> </a:t>
            </a:r>
            <a:r>
              <a:rPr lang="ru-RU" sz="2000" b="1" dirty="0">
                <a:solidFill>
                  <a:schemeClr val="accent1"/>
                </a:solidFill>
              </a:rPr>
              <a:t>объем</a:t>
            </a:r>
            <a:r>
              <a:rPr lang="ru-RU" sz="2000" dirty="0"/>
              <a:t> по количеству и размеру документов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Возможность </a:t>
            </a:r>
            <a:r>
              <a:rPr lang="ru-RU" sz="2000" b="1" dirty="0">
                <a:solidFill>
                  <a:schemeClr val="accent1"/>
                </a:solidFill>
              </a:rPr>
              <a:t>пакетной </a:t>
            </a:r>
            <a:r>
              <a:rPr lang="ru-RU" sz="2000" b="1" dirty="0" smtClean="0">
                <a:solidFill>
                  <a:schemeClr val="accent1"/>
                </a:solidFill>
              </a:rPr>
              <a:t>загрузки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Не </a:t>
            </a:r>
            <a:r>
              <a:rPr lang="ru-RU" sz="2000" dirty="0"/>
              <a:t>доступна </a:t>
            </a:r>
            <a:r>
              <a:rPr lang="ru-RU" sz="2000" b="1" dirty="0">
                <a:solidFill>
                  <a:srgbClr val="0070C0"/>
                </a:solidFill>
              </a:rPr>
              <a:t>никому, кроме пользователей </a:t>
            </a:r>
            <a:r>
              <a:rPr lang="ru-RU" sz="2000" dirty="0" smtClean="0"/>
              <a:t>вуза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084192251"/>
              </p:ext>
            </p:extLst>
          </p:nvPr>
        </p:nvGraphicFramePr>
        <p:xfrm>
          <a:off x="628650" y="3215532"/>
          <a:ext cx="7886700" cy="3282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33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возможности организации взаимодействия преподавателя и </a:t>
            </a:r>
            <a:r>
              <a:rPr lang="ru-RU" dirty="0" smtClean="0"/>
              <a:t>студента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15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6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Текст 3"/>
          <p:cNvSpPr>
            <a:spLocks noGrp="1"/>
          </p:cNvSpPr>
          <p:nvPr>
            <p:ph type="body" sz="half" idx="19"/>
          </p:nvPr>
        </p:nvSpPr>
        <p:spPr>
          <a:xfrm>
            <a:off x="644525" y="842963"/>
            <a:ext cx="8215313" cy="285750"/>
          </a:xfrm>
          <a:extLst/>
        </p:spPr>
        <p:txBody>
          <a:bodyPr rtlCol="0">
            <a:noAutofit/>
          </a:bodyPr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altLang="ru-RU" sz="3600" dirty="0" smtClean="0">
                <a:solidFill>
                  <a:schemeClr val="tx1"/>
                </a:solidFill>
                <a:latin typeface="+mj-lt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>
              <a:solidFill>
                <a:schemeClr val="tx1"/>
              </a:solidFill>
              <a:latin typeface="+mj-lt"/>
              <a:ea typeface="+mj-ea"/>
              <a:cs typeface="Arial" charset="0"/>
            </a:endParaRPr>
          </a:p>
        </p:txBody>
      </p:sp>
      <p:sp>
        <p:nvSpPr>
          <p:cNvPr id="161795" name="Номер слайда 1"/>
          <p:cNvSpPr>
            <a:spLocks noGrp="1"/>
          </p:cNvSpPr>
          <p:nvPr>
            <p:ph type="sldNum" sz="quarter" idx="21"/>
          </p:nvPr>
        </p:nvSpPr>
        <p:spPr bwMode="auto">
          <a:xfrm>
            <a:off x="7713663" y="6499225"/>
            <a:ext cx="1428750" cy="28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fld id="{6D59C30F-4C1C-47A5-8951-161CD5171BE4}" type="slidenum">
              <a:rPr lang="ru-RU" alt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2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1628775"/>
          <a:ext cx="9142414" cy="5229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12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625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Было:</a:t>
                      </a:r>
                      <a:endParaRPr lang="ru-RU" sz="1800" dirty="0"/>
                    </a:p>
                  </a:txBody>
                  <a:tcPr marL="91422" marR="91422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Стало:</a:t>
                      </a:r>
                      <a:endParaRPr lang="ru-RU" sz="1800" dirty="0"/>
                    </a:p>
                  </a:txBody>
                  <a:tcPr marL="91422" marR="91422" marT="45706" marB="4570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5309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«Супервизор»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«Администратор»</a:t>
                      </a:r>
                      <a:endParaRPr lang="ru-RU" sz="1800" dirty="0"/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6886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«Менеджер кафедры»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6947">
                <a:tc rowSpan="2"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«Преподаватель»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«Преподаватель»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0240">
                <a:tc vMerge="1"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«Пользователь»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53593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«Студент»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3960813" y="2565400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960813" y="3298825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960813" y="6138863"/>
            <a:ext cx="79057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960813" y="4302125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960813" y="5181600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8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881" y="819917"/>
            <a:ext cx="7886700" cy="107929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altLang="ru-RU" sz="3600" dirty="0">
                <a:solidFill>
                  <a:srgbClr val="44546A"/>
                </a:solidFill>
                <a:ea typeface="+mn-ea"/>
                <a:cs typeface="Arial" charset="0"/>
              </a:rPr>
              <a:t>Роли в системе Антиплагиат.ВУЗ</a:t>
            </a:r>
          </a:p>
        </p:txBody>
      </p:sp>
      <p:pic>
        <p:nvPicPr>
          <p:cNvPr id="16384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98738"/>
            <a:ext cx="1371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860800"/>
            <a:ext cx="136048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860800"/>
            <a:ext cx="15001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11675"/>
            <a:ext cx="13716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055813"/>
            <a:ext cx="26273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0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3219450"/>
            <a:ext cx="24622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1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19450"/>
            <a:ext cx="26019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2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3716338"/>
            <a:ext cx="23050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/>
          <a:lstStyle/>
          <a:p>
            <a:pPr algn="r"/>
            <a:fld id="{9D780E8C-6F15-46C0-9BA0-1F1B9DD49A2C}" type="slidenum">
              <a:rPr lang="ru-RU" sz="1200">
                <a:solidFill>
                  <a:schemeClr val="bg1"/>
                </a:solidFill>
              </a:rPr>
              <a:t>17</a:t>
            </a:fld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3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0" y="781050"/>
            <a:ext cx="9144000" cy="3524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3600" dirty="0">
                <a:solidFill>
                  <a:srgbClr val="44546A"/>
                </a:solidFill>
                <a:latin typeface="Calibri" panose="020F0502020204030204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 smtClean="0">
              <a:solidFill>
                <a:schemeClr val="bg1"/>
              </a:solidFill>
            </a:endParaRPr>
          </a:p>
        </p:txBody>
      </p:sp>
      <p:sp>
        <p:nvSpPr>
          <p:cNvPr id="100385" name="Номер слайда 1"/>
          <p:cNvSpPr>
            <a:spLocks noGrp="1"/>
          </p:cNvSpPr>
          <p:nvPr>
            <p:ph type="sldNum" sz="quarter" idx="2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fld id="{8CC9D5E3-AE31-453A-8965-8E68044036D9}" type="slidenum">
              <a:rPr lang="ru-RU" altLang="ru-RU" sz="2000">
                <a:solidFill>
                  <a:srgbClr val="1F497D"/>
                </a:solidFill>
                <a:latin typeface="Arial Narrow" pitchFamily="34" charset="0"/>
              </a:rPr>
              <a:pPr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t>18</a:t>
            </a:fld>
            <a:endParaRPr lang="ru-RU" altLang="ru-RU" sz="2000" dirty="0">
              <a:solidFill>
                <a:srgbClr val="1F497D"/>
              </a:solidFill>
              <a:latin typeface="Arial Narrow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0" y="2127250"/>
          <a:ext cx="9144000" cy="4764089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5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ПОЛЬЗОВАТЕЛЬ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2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 преподавателя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 пользователя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курсов и заданий для студентов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16BA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0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Рассылка приглашений студентам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3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Получение работ, загруженных студентами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Загрузка документов на проверку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995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Просмотр и редактирование отчетов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207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Добавление документов в индекс </a:t>
                      </a:r>
                      <a:b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(собственная Коллекция)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0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Загрузка ВКР в ЭБСО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65920" name="Picture 36" descr="пользоват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585913"/>
            <a:ext cx="7413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2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73225"/>
            <a:ext cx="7270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9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Box 17"/>
          <p:cNvSpPr txBox="1">
            <a:spLocks noChangeArrowheads="1"/>
          </p:cNvSpPr>
          <p:nvPr/>
        </p:nvSpPr>
        <p:spPr bwMode="auto">
          <a:xfrm>
            <a:off x="57150" y="2057400"/>
            <a:ext cx="176371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2000" b="1">
                <a:solidFill>
                  <a:srgbClr val="F08900"/>
                </a:solidFill>
              </a:rPr>
              <a:t>СТУДЕНТ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3001963"/>
            <a:ext cx="7264400" cy="3822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Личный кабинет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Загрузка работы по приглашению преподавателя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Результат проверки: % оригинальности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Оценка и комментарий преподавателя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Просмотр краткого отчета*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600" i="1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600" i="1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i="1" dirty="0">
                <a:solidFill>
                  <a:srgbClr val="216BA9"/>
                </a:solidFill>
                <a:cs typeface="Arial" panose="020B0604020202020204" pitchFamily="34" charset="0"/>
              </a:rPr>
              <a:t>* если преподаватель открыл доступ</a:t>
            </a:r>
          </a:p>
        </p:txBody>
      </p:sp>
      <p:pic>
        <p:nvPicPr>
          <p:cNvPr id="167941" name="Picture 7" descr="студен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7850"/>
            <a:ext cx="10874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0" y="781050"/>
            <a:ext cx="9144000" cy="3524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3600" dirty="0">
                <a:solidFill>
                  <a:srgbClr val="44546A"/>
                </a:solidFill>
                <a:latin typeface="Calibri" panose="020F0502020204030204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 smtClean="0">
              <a:solidFill>
                <a:schemeClr val="bg1"/>
              </a:solidFill>
            </a:endParaRPr>
          </a:p>
        </p:txBody>
      </p:sp>
      <p:sp>
        <p:nvSpPr>
          <p:cNvPr id="167943" name="Текст 1"/>
          <p:cNvSpPr>
            <a:spLocks noGrp="1"/>
          </p:cNvSpPr>
          <p:nvPr>
            <p:ph type="body" sz="half" idx="19"/>
          </p:nvPr>
        </p:nvSpPr>
        <p:spPr bwMode="auto">
          <a:xfrm>
            <a:off x="6500813" y="571500"/>
            <a:ext cx="21431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17805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«</a:t>
            </a:r>
            <a:r>
              <a:rPr lang="en-US" dirty="0" smtClean="0"/>
              <a:t>copy-paste»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 2005 году не менее ½ дипломных работ, защищенных на «отлично», были скопированы из интернета без изменений </a:t>
            </a:r>
            <a:r>
              <a:rPr lang="ru-RU" sz="1800" dirty="0" smtClean="0"/>
              <a:t>(</a:t>
            </a:r>
            <a:r>
              <a:rPr lang="ru-RU" sz="1800" dirty="0"/>
              <a:t>по информации ряда вузов, </a:t>
            </a:r>
            <a:r>
              <a:rPr lang="ru-RU" sz="1800" dirty="0" smtClean="0"/>
              <a:t>например: </a:t>
            </a:r>
            <a:r>
              <a:rPr lang="ru-RU" sz="1800" dirty="0" smtClean="0">
                <a:hlinkClick r:id="rId2"/>
              </a:rPr>
              <a:t>https</a:t>
            </a:r>
            <a:r>
              <a:rPr lang="ru-RU" sz="1800" dirty="0">
                <a:hlinkClick r:id="rId2"/>
              </a:rPr>
              <a:t>://rg.ru/2009/01/20/referaty.html</a:t>
            </a:r>
            <a:r>
              <a:rPr lang="ru-RU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Более 1 500 диссертаций по историческим наукам, защищенных в России после 2000 года, содержат значительные заимствования из других диссертаций </a:t>
            </a:r>
            <a:br>
              <a:rPr lang="ru-RU" dirty="0"/>
            </a:br>
            <a:r>
              <a:rPr lang="ru-RU" sz="1800" dirty="0"/>
              <a:t>(по материалам исследования, проведенного в 2013 году компанией Антиплагиат по заказу РГБ: </a:t>
            </a:r>
            <a:r>
              <a:rPr lang="ru-RU" sz="1800" dirty="0">
                <a:hlinkClick r:id="rId3"/>
              </a:rPr>
              <a:t>http://www.chaskor.ru/article/istoricheskie_zaimstvovaniya_33399</a:t>
            </a:r>
            <a:r>
              <a:rPr lang="ru-RU" sz="1800" dirty="0"/>
              <a:t>)</a:t>
            </a:r>
          </a:p>
          <a:p>
            <a:endParaRPr lang="ru-RU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C66E5E3-57E7-491A-B591-62E1C2380C31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3542334-1077-40F0-B40C-0A2794360FC9}" type="slidenum">
              <a:rPr lang="ru-RU" dirty="0"/>
              <a:t>2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0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-3175" y="752475"/>
            <a:ext cx="9144000" cy="374650"/>
          </a:xfrm>
          <a:solidFill>
            <a:srgbClr val="078EC6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 smtClean="0">
                <a:solidFill>
                  <a:schemeClr val="bg1"/>
                </a:solidFill>
              </a:rPr>
              <a:t>ВЗАИМОДЕЙСТВИЕ ПРЕПОДАВАТЕЛЯ И СТУДЕНТА</a:t>
            </a:r>
          </a:p>
        </p:txBody>
      </p:sp>
      <p:grpSp>
        <p:nvGrpSpPr>
          <p:cNvPr id="169988" name="Группа 2"/>
          <p:cNvGrpSpPr>
            <a:grpSpLocks/>
          </p:cNvGrpSpPr>
          <p:nvPr/>
        </p:nvGrpSpPr>
        <p:grpSpPr bwMode="auto">
          <a:xfrm>
            <a:off x="900113" y="1492250"/>
            <a:ext cx="7678737" cy="5159375"/>
            <a:chOff x="1245192" y="1444524"/>
            <a:chExt cx="7326663" cy="4720888"/>
          </a:xfrm>
        </p:grpSpPr>
        <p:sp>
          <p:nvSpPr>
            <p:cNvPr id="4" name="Полилиния 3"/>
            <p:cNvSpPr/>
            <p:nvPr/>
          </p:nvSpPr>
          <p:spPr>
            <a:xfrm>
              <a:off x="1245192" y="1444524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Создание  заданий</a:t>
              </a: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270362" y="1771355"/>
              <a:ext cx="393825" cy="461921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3979247" y="1444524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Приглашение студентов</a:t>
              </a: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039256" y="1785881"/>
              <a:ext cx="395340" cy="461921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7382806" y="2718438"/>
              <a:ext cx="461987" cy="395102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15598" y="0"/>
                  </a:moveTo>
                  <a:lnTo>
                    <a:pt x="315598" y="230744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78900" y="230744"/>
                  </a:lnTo>
                  <a:lnTo>
                    <a:pt x="78900" y="0"/>
                  </a:lnTo>
                  <a:lnTo>
                    <a:pt x="315598" y="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299" tIns="0" rIns="92297" bIns="118349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711788" y="3305281"/>
              <a:ext cx="1860067" cy="1117034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Работа с отчетом о проверке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008962" y="3632111"/>
              <a:ext cx="393825" cy="460469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94498" y="369190"/>
                  </a:moveTo>
                  <a:lnTo>
                    <a:pt x="197249" y="369190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197249" y="0"/>
                  </a:lnTo>
                  <a:lnTo>
                    <a:pt x="197249" y="92298"/>
                  </a:lnTo>
                  <a:lnTo>
                    <a:pt x="394498" y="92298"/>
                  </a:lnTo>
                  <a:lnTo>
                    <a:pt x="394498" y="36919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8349" tIns="92299" rIns="0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985306" y="3303828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Оценка / отправка на доработку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21600000">
              <a:off x="3291568" y="3633564"/>
              <a:ext cx="395340" cy="460468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94498" y="369190"/>
                  </a:moveTo>
                  <a:lnTo>
                    <a:pt x="197249" y="369190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197249" y="0"/>
                  </a:lnTo>
                  <a:lnTo>
                    <a:pt x="197249" y="92298"/>
                  </a:lnTo>
                  <a:lnTo>
                    <a:pt x="394498" y="92298"/>
                  </a:lnTo>
                  <a:lnTo>
                    <a:pt x="394498" y="36919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8349" tIns="92299" rIns="0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 rot="2786407">
              <a:off x="5950764" y="4671430"/>
              <a:ext cx="395102" cy="460473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49" name="Полилиния 48"/>
            <p:cNvSpPr/>
            <p:nvPr/>
          </p:nvSpPr>
          <p:spPr>
            <a:xfrm rot="8430981">
              <a:off x="3311260" y="4679422"/>
              <a:ext cx="410487" cy="443037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6683009" y="1459050"/>
              <a:ext cx="1861581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Загрузка работы студентом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6711788" y="5048378"/>
              <a:ext cx="1860067" cy="1117034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Получение результата проверки студентом</a:t>
              </a:r>
            </a:p>
          </p:txBody>
        </p:sp>
      </p:grpSp>
      <p:sp>
        <p:nvSpPr>
          <p:cNvPr id="33" name="Овал 32"/>
          <p:cNvSpPr/>
          <p:nvPr/>
        </p:nvSpPr>
        <p:spPr>
          <a:xfrm>
            <a:off x="534988" y="3525838"/>
            <a:ext cx="2338387" cy="1119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500" dirty="0">
                <a:solidFill>
                  <a:prstClr val="white"/>
                </a:solidFill>
              </a:rPr>
              <a:t>Автоматическая индексация работы</a:t>
            </a:r>
            <a:br>
              <a:rPr lang="ru-RU" sz="1500" dirty="0">
                <a:solidFill>
                  <a:prstClr val="white"/>
                </a:solidFill>
              </a:rPr>
            </a:br>
            <a:endParaRPr lang="ru-RU" sz="1500" dirty="0">
              <a:solidFill>
                <a:prstClr val="white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34988" y="5553075"/>
            <a:ext cx="2338387" cy="1119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500" dirty="0">
                <a:solidFill>
                  <a:prstClr val="white"/>
                </a:solidFill>
              </a:rPr>
              <a:t>Автоматическая публикация ВКР в ЭБСО</a:t>
            </a:r>
            <a:br>
              <a:rPr lang="ru-RU" sz="1500" dirty="0">
                <a:solidFill>
                  <a:prstClr val="white"/>
                </a:solidFill>
              </a:rPr>
            </a:br>
            <a:endParaRPr lang="ru-RU" sz="1500" dirty="0">
              <a:solidFill>
                <a:prstClr val="white"/>
              </a:solidFill>
            </a:endParaRPr>
          </a:p>
        </p:txBody>
      </p:sp>
      <p:pic>
        <p:nvPicPr>
          <p:cNvPr id="16999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554163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2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554163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3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3576638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4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563938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535113"/>
            <a:ext cx="3825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5534025"/>
            <a:ext cx="3778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447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возможности организации взаимодействия преподавателя и студента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Новый вид полного отчета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21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7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22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7533"/>
            <a:ext cx="9144000" cy="6620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6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9" y="1066803"/>
            <a:ext cx="9159839" cy="5952067"/>
          </a:xfrm>
        </p:spPr>
      </p:pic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23</a:t>
            </a:fld>
            <a:endParaRPr lang="ru-RU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4320818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ТУСУР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24</a:t>
            </a:fld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17128"/>
          </a:xfr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4320818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ТУСУР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0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25</a:t>
            </a:fld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17128"/>
          </a:xfr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4320818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ТУСУР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4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 версии 3.3.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</a:t>
            </a:r>
            <a:r>
              <a:rPr lang="ru-RU" dirty="0" smtClean="0"/>
              <a:t>возможности организации взаимодействия преподавателя и студента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Новый вид полного отчета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Обработка документа с помощью технологии </a:t>
            </a:r>
            <a:r>
              <a:rPr lang="en-US" dirty="0" smtClean="0"/>
              <a:t>OCR – </a:t>
            </a:r>
            <a:r>
              <a:rPr lang="ru-RU" dirty="0" smtClean="0"/>
              <a:t>система видит тот же текст, что и преподаватель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Проверки через </a:t>
            </a:r>
            <a:r>
              <a:rPr lang="en-US" dirty="0" smtClean="0"/>
              <a:t>e-mail</a:t>
            </a:r>
            <a:r>
              <a:rPr lang="ru-RU" dirty="0" smtClean="0"/>
              <a:t> (в версии 3.3)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Семантические характеристики текста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26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6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Ближайшее будущее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Переводные заимствования (расширение коллекции)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Обнаружение перефразировок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Общеупотребительные выражения (названия организаций, документов, объектов, устойчивые выражения)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Собственная «белая коллекция» ВУЗа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Новые области поиска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27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07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528997"/>
            <a:ext cx="7886700" cy="1079292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Приглашаем к участию в исследовании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3013022"/>
            <a:ext cx="7886700" cy="319290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Более </a:t>
            </a:r>
            <a:r>
              <a:rPr lang="ru-RU" dirty="0"/>
              <a:t>года прошло с момента вступления в силу Приказа Минобрнауки РФ от </a:t>
            </a:r>
            <a:r>
              <a:rPr lang="ru-RU" dirty="0" smtClean="0"/>
              <a:t>29 </a:t>
            </a:r>
            <a:r>
              <a:rPr lang="ru-RU" dirty="0"/>
              <a:t>июня 2015 г. № </a:t>
            </a:r>
            <a:r>
              <a:rPr lang="ru-RU" dirty="0" smtClean="0"/>
              <a:t>636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Российскими </a:t>
            </a:r>
            <a:r>
              <a:rPr lang="ru-RU" dirty="0"/>
              <a:t>вузами </a:t>
            </a:r>
            <a:r>
              <a:rPr lang="ru-RU" dirty="0" smtClean="0"/>
              <a:t>накоплен </a:t>
            </a:r>
            <a:r>
              <a:rPr lang="ru-RU" dirty="0"/>
              <a:t>разнообразный практический опыт по реализации положений данного приказа, наметились различные подходы и </a:t>
            </a:r>
            <a:r>
              <a:rPr lang="ru-RU" dirty="0" smtClean="0"/>
              <a:t>концепции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Важно изучить, проанализировать и обобщить этот ценный опыт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Компания «Антиплагиат» планирует провести </a:t>
            </a:r>
            <a:r>
              <a:rPr lang="ru-RU" dirty="0"/>
              <a:t>исследование </a:t>
            </a:r>
            <a:r>
              <a:rPr lang="ru-RU" dirty="0" smtClean="0"/>
              <a:t>с </a:t>
            </a:r>
            <a:r>
              <a:rPr lang="ru-RU" dirty="0"/>
              <a:t>помощью детального анализа </a:t>
            </a:r>
            <a:r>
              <a:rPr lang="ru-RU" dirty="0" smtClean="0"/>
              <a:t>соответствующих локальных </a:t>
            </a:r>
            <a:r>
              <a:rPr lang="ru-RU" dirty="0"/>
              <a:t>актов </a:t>
            </a:r>
            <a:r>
              <a:rPr lang="ru-RU" dirty="0" smtClean="0"/>
              <a:t>вузов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28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528997"/>
            <a:ext cx="7886700" cy="1079292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Приглашаем к участию в исследовании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3013022"/>
            <a:ext cx="7886700" cy="3192905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Arial" charset="0"/>
                <a:cs typeface="Arial" charset="0"/>
              </a:rPr>
              <a:t>Результаты исследования </a:t>
            </a:r>
            <a:r>
              <a:rPr lang="ru-RU" dirty="0">
                <a:latin typeface="Arial" charset="0"/>
                <a:cs typeface="Arial" charset="0"/>
              </a:rPr>
              <a:t>будут </a:t>
            </a:r>
            <a:r>
              <a:rPr lang="ru-RU" dirty="0" smtClean="0">
                <a:latin typeface="Arial" charset="0"/>
                <a:cs typeface="Arial" charset="0"/>
              </a:rPr>
              <a:t>представлены </a:t>
            </a:r>
            <a:r>
              <a:rPr lang="ru-RU" dirty="0">
                <a:latin typeface="Arial" charset="0"/>
                <a:cs typeface="Arial" charset="0"/>
              </a:rPr>
              <a:t>в Минобрнауки РФ, на их основе будут сформированы предложения по детализации Приказа </a:t>
            </a:r>
            <a:r>
              <a:rPr lang="ru-RU" dirty="0" smtClean="0">
                <a:latin typeface="Arial" charset="0"/>
                <a:cs typeface="Arial" charset="0"/>
              </a:rPr>
              <a:t>№ </a:t>
            </a:r>
            <a:r>
              <a:rPr lang="ru-RU" dirty="0">
                <a:latin typeface="Arial" charset="0"/>
                <a:cs typeface="Arial" charset="0"/>
              </a:rPr>
              <a:t>636.</a:t>
            </a:r>
          </a:p>
          <a:p>
            <a:pPr marL="342900" indent="-3429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Все вузы – участники исследования будут в обязательном порядке ознакомлены с полученными результатами.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0F011DFD-3227-41D6-A25D-1E75D48B5B29}" type="slidenum">
              <a:rPr lang="ru-RU" smtClean="0"/>
              <a:t>29</a:t>
            </a:fld>
            <a:endParaRPr lang="ru-RU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5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79095"/>
            <a:ext cx="7886700" cy="794479"/>
          </a:xfrm>
        </p:spPr>
        <p:txBody>
          <a:bodyPr/>
          <a:lstStyle/>
          <a:p>
            <a:r>
              <a:rPr lang="ru-RU" dirty="0"/>
              <a:t>Проблема «</a:t>
            </a:r>
            <a:r>
              <a:rPr lang="en-US" dirty="0"/>
              <a:t>copy-paste»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0" y="2383200"/>
            <a:ext cx="7817117" cy="384521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Основное противоречие: </a:t>
            </a:r>
            <a:endParaRPr lang="ru-RU" sz="3200" b="1" dirty="0" smtClean="0">
              <a:solidFill>
                <a:schemeClr val="accent1"/>
              </a:solidFill>
            </a:endParaRP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подготовить несамостоятельную работу гораздо проще, чем обнаружить ее несамостоятельность</a:t>
            </a:r>
            <a:r>
              <a:rPr lang="ru-RU" sz="2800" dirty="0" smtClean="0"/>
              <a:t>….</a:t>
            </a:r>
          </a:p>
          <a:p>
            <a:endParaRPr lang="ru-RU" sz="2800" dirty="0"/>
          </a:p>
          <a:p>
            <a:pPr algn="r"/>
            <a:r>
              <a:rPr lang="ru-RU" altLang="ru-RU" sz="2800" spc="-100" dirty="0"/>
              <a:t>…если нет специальных инструментов</a:t>
            </a:r>
            <a:r>
              <a:rPr lang="ru-RU" altLang="ru-RU" sz="2800" spc="-100" dirty="0" smtClean="0"/>
              <a:t>!</a:t>
            </a:r>
            <a:endParaRPr lang="ru-RU" sz="24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952ECD-5D19-4EDF-8DFB-B03B53206D82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22E37B8-2F44-4B99-A3A3-E79AC2967572}" type="slidenum">
              <a:rPr lang="ru-RU" dirty="0"/>
              <a:t>3</a:t>
            </a:fld>
            <a:endParaRPr lang="ru-RU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528997"/>
            <a:ext cx="7886700" cy="1079292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Как принять участие: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3013022"/>
            <a:ext cx="7886700" cy="3192905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450"/>
              </a:spcBef>
              <a:defRPr/>
            </a:pPr>
            <a:r>
              <a:rPr lang="ru-RU" dirty="0" smtClean="0">
                <a:latin typeface="Arial" charset="0"/>
                <a:cs typeface="Arial" charset="0"/>
              </a:rPr>
              <a:t>направить на </a:t>
            </a:r>
            <a:r>
              <a:rPr lang="ru-RU" dirty="0">
                <a:latin typeface="Arial" charset="0"/>
                <a:cs typeface="Arial" charset="0"/>
              </a:rPr>
              <a:t>e-</a:t>
            </a:r>
            <a:r>
              <a:rPr lang="ru-RU" dirty="0" err="1">
                <a:latin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cs typeface="Arial" charset="0"/>
              </a:rPr>
              <a:t> </a:t>
            </a:r>
            <a:endParaRPr lang="ru-RU" dirty="0" smtClean="0">
              <a:latin typeface="Arial" charset="0"/>
              <a:cs typeface="Arial" charset="0"/>
            </a:endParaRPr>
          </a:p>
          <a:p>
            <a:pPr algn="ctr">
              <a:spcBef>
                <a:spcPts val="450"/>
              </a:spcBef>
              <a:defRPr/>
            </a:pPr>
            <a:endParaRPr lang="ru-RU" dirty="0">
              <a:latin typeface="Arial" charset="0"/>
              <a:cs typeface="Arial" charset="0"/>
              <a:hlinkClick r:id="rId3"/>
            </a:endParaRPr>
          </a:p>
          <a:p>
            <a:pPr algn="ctr">
              <a:spcBef>
                <a:spcPts val="450"/>
              </a:spcBef>
              <a:defRPr/>
            </a:pPr>
            <a:r>
              <a:rPr lang="ru-RU" sz="3200" dirty="0" smtClean="0">
                <a:latin typeface="Arial" charset="0"/>
                <a:cs typeface="Arial" charset="0"/>
                <a:hlinkClick r:id="rId3"/>
              </a:rPr>
              <a:t>metodolog@antiplagiat.ru</a:t>
            </a:r>
            <a:endParaRPr lang="ru-RU" sz="3200" dirty="0" smtClean="0">
              <a:latin typeface="Arial" charset="0"/>
              <a:cs typeface="Arial" charset="0"/>
            </a:endParaRPr>
          </a:p>
          <a:p>
            <a:pPr>
              <a:spcBef>
                <a:spcPts val="450"/>
              </a:spcBef>
              <a:defRPr/>
            </a:pPr>
            <a:endParaRPr lang="ru-RU" dirty="0" smtClean="0">
              <a:latin typeface="Arial" charset="0"/>
              <a:cs typeface="Arial" charset="0"/>
            </a:endParaRPr>
          </a:p>
          <a:p>
            <a:pPr algn="ctr">
              <a:spcBef>
                <a:spcPts val="450"/>
              </a:spcBef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тексты </a:t>
            </a:r>
            <a:r>
              <a:rPr lang="ru-RU" sz="2800" dirty="0">
                <a:latin typeface="Arial" charset="0"/>
                <a:cs typeface="Arial" charset="0"/>
              </a:rPr>
              <a:t>локальных актов </a:t>
            </a:r>
            <a:r>
              <a:rPr lang="ru-RU" sz="2800" dirty="0" smtClean="0">
                <a:latin typeface="Arial" charset="0"/>
                <a:cs typeface="Arial" charset="0"/>
              </a:rPr>
              <a:t>вашего </a:t>
            </a:r>
            <a:r>
              <a:rPr lang="ru-RU" sz="2800" dirty="0">
                <a:latin typeface="Arial" charset="0"/>
                <a:cs typeface="Arial" charset="0"/>
              </a:rPr>
              <a:t>вуза, направленных на реализацию п. 38 Приказа Минобрнауки РФ от </a:t>
            </a:r>
            <a:r>
              <a:rPr lang="ru-RU" sz="2800" dirty="0" smtClean="0">
                <a:latin typeface="Arial" charset="0"/>
                <a:cs typeface="Arial" charset="0"/>
              </a:rPr>
              <a:t>29 </a:t>
            </a:r>
            <a:r>
              <a:rPr lang="ru-RU" sz="2800" dirty="0">
                <a:latin typeface="Arial" charset="0"/>
                <a:cs typeface="Arial" charset="0"/>
              </a:rPr>
              <a:t>июня 2015 г. № 636 </a:t>
            </a:r>
            <a:r>
              <a:rPr lang="ru-RU" sz="2800" dirty="0" smtClean="0">
                <a:latin typeface="Arial" charset="0"/>
                <a:cs typeface="Arial" charset="0"/>
              </a:rPr>
              <a:t/>
            </a:r>
            <a:br>
              <a:rPr lang="ru-RU" sz="2800" dirty="0" smtClean="0">
                <a:latin typeface="Arial" charset="0"/>
                <a:cs typeface="Arial" charset="0"/>
              </a:rPr>
            </a:br>
            <a:r>
              <a:rPr lang="ru-RU" sz="2000" dirty="0" smtClean="0">
                <a:latin typeface="Arial" charset="0"/>
                <a:cs typeface="Arial" charset="0"/>
              </a:rPr>
              <a:t>(</a:t>
            </a:r>
            <a:r>
              <a:rPr lang="ru-RU" sz="2000" dirty="0">
                <a:latin typeface="Arial" charset="0"/>
                <a:cs typeface="Arial" charset="0"/>
              </a:rPr>
              <a:t>или указать адрес размещения данных документов на сайте вашего вуза</a:t>
            </a:r>
            <a:r>
              <a:rPr lang="ru-RU" sz="2000" dirty="0" smtClean="0">
                <a:latin typeface="Arial" charset="0"/>
                <a:cs typeface="Arial" charset="0"/>
              </a:rPr>
              <a:t>)</a:t>
            </a:r>
            <a:endParaRPr lang="ru-RU" sz="2000" dirty="0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46B67D8E-B998-4E6D-903A-863B4CBD2F6D}" type="slidenum">
              <a:rPr lang="ru-RU" smtClean="0"/>
              <a:t>30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9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Расписание </a:t>
            </a:r>
            <a:r>
              <a:rPr lang="ru-RU" dirty="0" err="1" smtClean="0"/>
              <a:t>вебинаров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регистрация: </a:t>
            </a:r>
            <a:r>
              <a:rPr lang="en-US" sz="3600" dirty="0" smtClean="0"/>
              <a:t>corp.antiplagiat.ru</a:t>
            </a: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671763"/>
          <a:ext cx="78867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2150">
                  <a:extLst>
                    <a:ext uri="{9D8B030D-6E8A-4147-A177-3AD203B41FA5}">
                      <a16:colId xmlns="" xmlns:a16="http://schemas.microsoft.com/office/drawing/2014/main" val="1789319919"/>
                    </a:ext>
                  </a:extLst>
                </a:gridCol>
                <a:gridCol w="2114550">
                  <a:extLst>
                    <a:ext uri="{9D8B030D-6E8A-4147-A177-3AD203B41FA5}">
                      <a16:colId xmlns="" xmlns:a16="http://schemas.microsoft.com/office/drawing/2014/main" val="339863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0350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Знакомьтесь: Антиплагиат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 апреля,</a:t>
                      </a:r>
                      <a:r>
                        <a:rPr lang="ru-RU" baseline="0" dirty="0" smtClean="0"/>
                        <a:t> 25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2154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Преподавателю: новые возможности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Антиплагиат.ВУЗ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(версия 3.3)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 апреля, 16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9689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Пользователю системы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Антиплагиат.Эксперт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(версия 3.3)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 апреля, 18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9198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Экспертная оценка ВКР с помощью системы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Антиплагиат.ВУЗ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 апреля, 30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80983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Администратору: новые возможности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Антиплагиат.ВУЗ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Антиплагиат.Эксперт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(версия 3.3)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 апреля, 23 мая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794498"/>
                  </a:ext>
                </a:extLst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BE8C-A2B4-4C98-B276-564D1E56D158}" type="datetime1">
              <a:rPr lang="ru-RU" smtClean="0">
                <a:solidFill>
                  <a:prstClr val="white"/>
                </a:solidFill>
              </a:rPr>
              <a:pPr/>
              <a:t>20.04.2017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31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7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Autofit/>
          </a:bodyPr>
          <a:lstStyle/>
          <a:p>
            <a:r>
              <a:rPr lang="ru-RU" altLang="ru-RU" sz="2400" dirty="0" smtClean="0">
                <a:cs typeface="Arial" charset="0"/>
              </a:rPr>
              <a:t>Конференция «Обнаружение заимствований – 2017»</a:t>
            </a:r>
            <a:endParaRPr lang="ru-RU" altLang="ru-RU" sz="24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 fontScale="85000" lnSpcReduction="20000"/>
          </a:bodyPr>
          <a:lstStyle/>
          <a:p>
            <a:r>
              <a:rPr lang="ru-RU" sz="2000" b="1" dirty="0">
                <a:solidFill>
                  <a:srgbClr val="F08A00"/>
                </a:solidFill>
                <a:latin typeface="Arial" charset="0"/>
                <a:cs typeface="Arial" charset="0"/>
              </a:rPr>
              <a:t>Цель конференции </a:t>
            </a:r>
            <a:r>
              <a:rPr lang="ru-RU" sz="2300" dirty="0"/>
              <a:t>– формирование экспертной среды по обсуждению вопросов, обмену мнениями и выработке решений в области обнаружения заимствований на образовательном и научном пространствах</a:t>
            </a:r>
          </a:p>
          <a:p>
            <a:pPr>
              <a:defRPr/>
            </a:pPr>
            <a:r>
              <a:rPr lang="ru-RU" sz="2000" b="1" dirty="0">
                <a:solidFill>
                  <a:srgbClr val="F08A00"/>
                </a:solidFill>
                <a:latin typeface="Arial" charset="0"/>
                <a:cs typeface="Arial" charset="0"/>
              </a:rPr>
              <a:t>Тематика конференции: </a:t>
            </a:r>
            <a:r>
              <a:rPr lang="ru-RU" sz="2300" dirty="0"/>
              <a:t>Нормативные основы использования средств ОЗ</a:t>
            </a:r>
            <a:r>
              <a:rPr lang="en-US" sz="2300" dirty="0"/>
              <a:t>.</a:t>
            </a:r>
            <a:r>
              <a:rPr lang="ru-RU" sz="2300" dirty="0"/>
              <a:t> Приказ № 636. Требования ВАК. Рекомендации </a:t>
            </a:r>
            <a:r>
              <a:rPr lang="ru-RU" sz="2300" dirty="0" err="1"/>
              <a:t>Рособрнадзора</a:t>
            </a:r>
            <a:r>
              <a:rPr lang="ru-RU" sz="2300" dirty="0"/>
              <a:t>.</a:t>
            </a:r>
            <a:r>
              <a:rPr lang="en-US" sz="2300" dirty="0"/>
              <a:t> </a:t>
            </a:r>
            <a:r>
              <a:rPr lang="ru-RU" sz="2300" dirty="0"/>
              <a:t>Правовые основы и проблемы систем и средств ОЗ.  Методология внедрения и использования технических средств ОЗ.</a:t>
            </a:r>
            <a:r>
              <a:rPr lang="en-US" sz="2300" dirty="0"/>
              <a:t> </a:t>
            </a:r>
            <a:r>
              <a:rPr lang="ru-RU" sz="2300" dirty="0"/>
              <a:t>Методология экспертизы и принятия решений. Этические вопросы ОЗ. Программно-технические средства ОЗ. Алгоритмы и технологии ОЗ, поиска, обработки и анализа текстов. Средства и системы информационной поддержки ОЗ, электронно-библиотечные системы, системы открытого доступа. Образовательные программы и технологии формирования компетентностей ОЗ.</a:t>
            </a:r>
          </a:p>
          <a:p>
            <a:pPr>
              <a:defRPr/>
            </a:pPr>
            <a:r>
              <a:rPr lang="ru-RU" sz="2000" b="1" dirty="0">
                <a:solidFill>
                  <a:srgbClr val="F08A00"/>
                </a:solidFill>
                <a:latin typeface="Arial" charset="0"/>
                <a:cs typeface="Arial" charset="0"/>
              </a:rPr>
              <a:t>Место проведение: </a:t>
            </a:r>
            <a:r>
              <a:rPr lang="ru-RU" sz="2300" dirty="0"/>
              <a:t>г. Липецк, Россия</a:t>
            </a:r>
          </a:p>
          <a:p>
            <a:pPr>
              <a:defRPr/>
            </a:pPr>
            <a:r>
              <a:rPr lang="ru-RU" b="1" dirty="0">
                <a:solidFill>
                  <a:srgbClr val="F08A00"/>
                </a:solidFill>
                <a:latin typeface="Arial" charset="0"/>
                <a:cs typeface="Arial" charset="0"/>
              </a:rPr>
              <a:t>Время</a:t>
            </a:r>
            <a:r>
              <a:rPr lang="ru-RU" sz="2000" dirty="0">
                <a:solidFill>
                  <a:srgbClr val="F08A00"/>
                </a:solidFill>
                <a:latin typeface="Arial" charset="0"/>
                <a:cs typeface="Arial" charset="0"/>
              </a:rPr>
              <a:t>: </a:t>
            </a:r>
            <a:r>
              <a:rPr lang="ru-RU" sz="2300" dirty="0"/>
              <a:t>26-27 октября 2017 </a:t>
            </a:r>
            <a:r>
              <a:rPr lang="ru-RU" sz="2300" dirty="0" smtClean="0"/>
              <a:t>года</a:t>
            </a:r>
            <a:endParaRPr lang="ru-RU" sz="2300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32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0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28650" y="3117954"/>
            <a:ext cx="7886700" cy="21104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 smtClean="0"/>
              <a:t>Юрий Чехович</a:t>
            </a:r>
          </a:p>
          <a:p>
            <a:endParaRPr lang="ru-RU" dirty="0"/>
          </a:p>
          <a:p>
            <a:r>
              <a:rPr lang="en-US" sz="4000" b="0" dirty="0" smtClean="0">
                <a:latin typeface="+mn-lt"/>
              </a:rPr>
              <a:t>antiplagiat.ru</a:t>
            </a:r>
          </a:p>
          <a:p>
            <a:endParaRPr lang="ru-RU" b="0" dirty="0" smtClean="0"/>
          </a:p>
          <a:p>
            <a:pPr>
              <a:lnSpc>
                <a:spcPct val="120000"/>
              </a:lnSpc>
            </a:pPr>
            <a:r>
              <a:rPr lang="ru-RU" sz="3100" b="0" dirty="0"/>
              <a:t>8 (800) </a:t>
            </a:r>
            <a:r>
              <a:rPr lang="ru-RU" sz="3100" b="0" dirty="0" smtClean="0"/>
              <a:t>777</a:t>
            </a:r>
            <a:r>
              <a:rPr lang="en-US" sz="3100" b="0" dirty="0" smtClean="0"/>
              <a:t> </a:t>
            </a:r>
            <a:r>
              <a:rPr lang="ru-RU" sz="3100" b="0" dirty="0"/>
              <a:t>81</a:t>
            </a:r>
            <a:r>
              <a:rPr lang="en-US" sz="3100" b="0" dirty="0" smtClean="0"/>
              <a:t> </a:t>
            </a:r>
            <a:r>
              <a:rPr lang="ru-RU" sz="3100" b="0" dirty="0" smtClean="0"/>
              <a:t>28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b="0" dirty="0"/>
              <a:t>+7 (495) </a:t>
            </a:r>
            <a:r>
              <a:rPr lang="ru-RU" sz="3100" b="0" dirty="0" smtClean="0"/>
              <a:t>223</a:t>
            </a:r>
            <a:r>
              <a:rPr lang="en-US" sz="3100" b="0" dirty="0" smtClean="0"/>
              <a:t> </a:t>
            </a:r>
            <a:r>
              <a:rPr lang="ru-RU" sz="3100" b="0" dirty="0" smtClean="0"/>
              <a:t>23</a:t>
            </a:r>
            <a:r>
              <a:rPr lang="en-US" sz="3100" b="0" dirty="0" smtClean="0"/>
              <a:t> </a:t>
            </a:r>
            <a:r>
              <a:rPr lang="ru-RU" sz="3100" b="0" dirty="0" smtClean="0"/>
              <a:t>84</a:t>
            </a:r>
            <a:endParaRPr lang="ru-RU" sz="31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8650" y="5831173"/>
            <a:ext cx="7886700" cy="674558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 smtClean="0"/>
              <a:t>chehovich@antiplagiat.ru</a:t>
            </a:r>
            <a:endParaRPr lang="en-US" sz="2000" b="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1117797"/>
            <a:ext cx="7886700" cy="5746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ВАШИ ВОПРОСЫ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0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/>
              <a:t>Антиплагиат</a:t>
            </a:r>
            <a:endParaRPr lang="ru-RU" sz="38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D6D6E6-546F-4A78-8F61-EBC73D5B4ED2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AC33DD-6BFD-4EEA-8402-5EBE2AE2B018}" type="slidenum">
              <a:rPr lang="ru-RU" dirty="0"/>
              <a:t>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7160" y="2256019"/>
            <a:ext cx="813591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Антиплагиат</a:t>
            </a:r>
            <a:r>
              <a:rPr lang="ru-RU" sz="2000" dirty="0" smtClean="0"/>
              <a:t> </a:t>
            </a:r>
            <a:r>
              <a:rPr lang="ru-RU" sz="2000" dirty="0"/>
              <a:t>– это специализированная поисковая система, предназначенная для обнаружения заимствований в текстовых документах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Запрос </a:t>
            </a:r>
            <a:r>
              <a:rPr lang="ru-RU" sz="2000" dirty="0" smtClean="0"/>
              <a:t>– это документ </a:t>
            </a:r>
            <a:r>
              <a:rPr lang="ru-RU" sz="2000" dirty="0"/>
              <a:t>любого </a:t>
            </a:r>
            <a:r>
              <a:rPr lang="ru-RU" sz="2000" dirty="0" smtClean="0"/>
              <a:t>размера </a:t>
            </a:r>
            <a:r>
              <a:rPr lang="ru-RU" sz="2000" dirty="0"/>
              <a:t>и практически любого </a:t>
            </a:r>
            <a:r>
              <a:rPr lang="ru-RU" sz="2000" dirty="0" smtClean="0"/>
              <a:t>формата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Результат </a:t>
            </a:r>
            <a:r>
              <a:rPr lang="ru-RU" sz="2000" b="1" dirty="0">
                <a:solidFill>
                  <a:srgbClr val="0070C0"/>
                </a:solidFill>
              </a:rPr>
              <a:t>проверки</a:t>
            </a:r>
            <a:r>
              <a:rPr lang="ru-RU" sz="2000" b="1" dirty="0"/>
              <a:t> </a:t>
            </a:r>
            <a:r>
              <a:rPr lang="ru-RU" sz="2000" dirty="0"/>
              <a:t>– </a:t>
            </a:r>
            <a:r>
              <a:rPr lang="ru-RU" sz="2000" dirty="0" smtClean="0"/>
              <a:t>интерактивный отчет</a:t>
            </a:r>
            <a:r>
              <a:rPr lang="ru-RU" sz="2000" dirty="0"/>
              <a:t>, в </a:t>
            </a:r>
            <a:r>
              <a:rPr lang="ru-RU" sz="2000" dirty="0" smtClean="0"/>
              <a:t>котором </a:t>
            </a:r>
            <a:r>
              <a:rPr lang="ru-RU" sz="2000" dirty="0"/>
              <a:t>«подсвечен» заимствованный текст, показаны источники, рассчитан «процент оригинальности</a:t>
            </a:r>
            <a:r>
              <a:rPr lang="ru-RU" sz="2000" dirty="0" smtClean="0"/>
              <a:t>»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Антиплагиат</a:t>
            </a:r>
            <a:r>
              <a:rPr lang="en-US" sz="2000" b="1" dirty="0">
                <a:solidFill>
                  <a:srgbClr val="0070C0"/>
                </a:solidFill>
              </a:rPr>
              <a:t>.</a:t>
            </a:r>
            <a:r>
              <a:rPr lang="ru-RU" sz="2000" b="1" dirty="0" smtClean="0">
                <a:solidFill>
                  <a:srgbClr val="0070C0"/>
                </a:solidFill>
              </a:rPr>
              <a:t>ВУЗ </a:t>
            </a:r>
            <a:r>
              <a:rPr lang="ru-RU" sz="2000" dirty="0" smtClean="0"/>
              <a:t>– версия системы Антиплагиат, предназначенная для использования в учебных заведениях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Антиплагиат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r>
              <a:rPr lang="ru-RU" b="1" dirty="0" smtClean="0">
                <a:solidFill>
                  <a:srgbClr val="0070C0"/>
                </a:solidFill>
              </a:rPr>
              <a:t>Эксперт, Антиплагиат (</a:t>
            </a:r>
            <a:r>
              <a:rPr lang="ru-RU" b="1" dirty="0">
                <a:solidFill>
                  <a:srgbClr val="0070C0"/>
                </a:solidFill>
              </a:rPr>
              <a:t>з</a:t>
            </a:r>
            <a:r>
              <a:rPr lang="ru-RU" b="1" dirty="0" smtClean="0">
                <a:solidFill>
                  <a:srgbClr val="0070C0"/>
                </a:solidFill>
              </a:rPr>
              <a:t>ащищенное исполнение) </a:t>
            </a:r>
            <a:r>
              <a:rPr lang="ru-RU" dirty="0"/>
              <a:t>– </a:t>
            </a:r>
            <a:r>
              <a:rPr lang="ru-RU" dirty="0" smtClean="0"/>
              <a:t>специализированные версии </a:t>
            </a:r>
            <a:r>
              <a:rPr lang="ru-RU" dirty="0"/>
              <a:t>системы </a:t>
            </a:r>
            <a:r>
              <a:rPr lang="ru-RU" dirty="0" smtClean="0"/>
              <a:t>Антиплагиат</a:t>
            </a:r>
            <a:endParaRPr lang="ru-RU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3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345608"/>
            <a:ext cx="7886700" cy="659568"/>
          </a:xfrm>
        </p:spPr>
        <p:txBody>
          <a:bodyPr>
            <a:normAutofit fontScale="90000"/>
          </a:bodyPr>
          <a:lstStyle/>
          <a:p>
            <a:r>
              <a:rPr lang="ru-RU" sz="3800" dirty="0" smtClean="0"/>
              <a:t>Функции системы «Антиплагиат.ВУЗ»</a:t>
            </a:r>
            <a:endParaRPr lang="ru-RU" sz="38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0F588BB-FC88-46C9-95B6-40937E1A4527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1811EA-6031-47DD-8AF4-3F0083BFA886}" type="slidenum">
              <a:rPr lang="ru-RU" smtClean="0"/>
              <a:t>5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1988" y="5516380"/>
            <a:ext cx="3902595" cy="697042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Внутренний </a:t>
            </a:r>
            <a:r>
              <a:rPr lang="ru-RU" sz="1800" b="1" dirty="0" err="1">
                <a:solidFill>
                  <a:schemeClr val="accent1"/>
                </a:solidFill>
              </a:rPr>
              <a:t>биллинг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3"/>
          </p:nvPr>
        </p:nvSpPr>
        <p:spPr>
          <a:xfrm>
            <a:off x="4714408" y="3543176"/>
            <a:ext cx="3868394" cy="67831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Поддержка конфиденциальности информации </a:t>
            </a:r>
            <a:r>
              <a:rPr lang="ru-RU" sz="1800" dirty="0"/>
              <a:t>пользователей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14"/>
          </p:nvPr>
        </p:nvSpPr>
        <p:spPr>
          <a:xfrm>
            <a:off x="4714407" y="2230028"/>
            <a:ext cx="3868395" cy="132533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Разграничение прав </a:t>
            </a:r>
            <a:r>
              <a:rPr lang="ru-RU" sz="1800" b="1" dirty="0" smtClean="0">
                <a:solidFill>
                  <a:schemeClr val="accent1"/>
                </a:solidFill>
              </a:rPr>
              <a:t>пользователей </a:t>
            </a:r>
            <a:r>
              <a:rPr lang="ru-RU" sz="1800" b="1" dirty="0">
                <a:solidFill>
                  <a:schemeClr val="accent1"/>
                </a:solidFill>
              </a:rPr>
              <a:t/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dirty="0"/>
              <a:t>в соответствии со структурой </a:t>
            </a:r>
            <a:r>
              <a:rPr lang="ru-RU" sz="1800" dirty="0" smtClean="0"/>
              <a:t>ВУЗа</a:t>
            </a:r>
            <a:endParaRPr lang="ru-RU" sz="1800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32981" y="2230028"/>
            <a:ext cx="4076494" cy="1139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Поиск заимствований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dirty="0"/>
              <a:t>на русском и иностранных </a:t>
            </a:r>
            <a:br>
              <a:rPr lang="ru-RU" sz="1800" dirty="0"/>
            </a:br>
            <a:r>
              <a:rPr lang="ru-RU" sz="1800" dirty="0"/>
              <a:t>языках (в </a:t>
            </a:r>
            <a:r>
              <a:rPr lang="ru-RU" sz="1800" dirty="0" err="1"/>
              <a:t>т.ч</a:t>
            </a:r>
            <a:r>
              <a:rPr lang="ru-RU" sz="1800" dirty="0"/>
              <a:t>. я</a:t>
            </a:r>
            <a:r>
              <a:rPr lang="ru-RU" sz="1800" dirty="0" smtClean="0"/>
              <a:t>зыках стран </a:t>
            </a:r>
            <a:r>
              <a:rPr lang="ru-RU" sz="1800" dirty="0"/>
              <a:t>СНГ) </a:t>
            </a:r>
          </a:p>
        </p:txBody>
      </p:sp>
      <p:sp>
        <p:nvSpPr>
          <p:cNvPr id="13" name="Текст 7"/>
          <p:cNvSpPr txBox="1">
            <a:spLocks/>
          </p:cNvSpPr>
          <p:nvPr/>
        </p:nvSpPr>
        <p:spPr>
          <a:xfrm>
            <a:off x="541988" y="4598223"/>
            <a:ext cx="3902596" cy="62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Наличие Автономной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Интернет-версий</a:t>
            </a:r>
          </a:p>
        </p:txBody>
      </p:sp>
      <p:sp>
        <p:nvSpPr>
          <p:cNvPr id="14" name="Текст 8"/>
          <p:cNvSpPr txBox="1">
            <a:spLocks/>
          </p:cNvSpPr>
          <p:nvPr/>
        </p:nvSpPr>
        <p:spPr>
          <a:xfrm>
            <a:off x="541988" y="3406509"/>
            <a:ext cx="3994879" cy="1229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Формирование краткого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полного отчета </a:t>
            </a:r>
            <a:r>
              <a:rPr lang="ru-RU" sz="1800" dirty="0"/>
              <a:t>по проверке документа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4714407" y="5284819"/>
            <a:ext cx="3800942" cy="98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Интеграция </a:t>
            </a:r>
            <a:r>
              <a:rPr lang="ru-RU" sz="1800" b="1" dirty="0" smtClean="0">
                <a:solidFill>
                  <a:schemeClr val="accent1"/>
                </a:solidFill>
              </a:rPr>
              <a:t>в </a:t>
            </a:r>
            <a:r>
              <a:rPr lang="ru-RU" sz="1800" b="1" dirty="0">
                <a:solidFill>
                  <a:schemeClr val="accent1"/>
                </a:solidFill>
              </a:rPr>
              <a:t>информационную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среду </a:t>
            </a:r>
            <a:r>
              <a:rPr lang="ru-RU" sz="1800" dirty="0" smtClean="0"/>
              <a:t>ВУЗа</a:t>
            </a:r>
            <a:endParaRPr lang="ru-RU" sz="1800" dirty="0"/>
          </a:p>
        </p:txBody>
      </p:sp>
      <p:sp>
        <p:nvSpPr>
          <p:cNvPr id="15" name="Текст 7"/>
          <p:cNvSpPr txBox="1">
            <a:spLocks/>
          </p:cNvSpPr>
          <p:nvPr/>
        </p:nvSpPr>
        <p:spPr>
          <a:xfrm>
            <a:off x="4714408" y="4460542"/>
            <a:ext cx="3868394" cy="666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Хранение документов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отчётов</a:t>
            </a:r>
          </a:p>
        </p:txBody>
      </p:sp>
      <p:sp>
        <p:nvSpPr>
          <p:cNvPr id="17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3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345608"/>
            <a:ext cx="8230537" cy="65956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Отлаженные технологии проверки текстов</a:t>
            </a:r>
            <a:endParaRPr lang="ru-RU" sz="32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B024F3A-0E8D-4B07-BD08-84AF5FF20C4C}" type="datetime4">
              <a:rPr lang="ru-RU" smtClean="0"/>
              <a:t>20 апреля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C641454-BD41-4911-916F-1FF4A7822480}" type="slidenum">
              <a:rPr lang="ru-RU" dirty="0"/>
              <a:t>6</a:t>
            </a:fld>
            <a:endParaRPr lang="ru-RU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70456" y="2230027"/>
            <a:ext cx="4076494" cy="1873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Проверка </a:t>
            </a:r>
            <a:r>
              <a:rPr lang="ru-RU" sz="2000" b="1" dirty="0" smtClean="0">
                <a:solidFill>
                  <a:schemeClr val="accent1"/>
                </a:solidFill>
              </a:rPr>
              <a:t>документов: 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 smtClean="0"/>
              <a:t>любого размера</a:t>
            </a:r>
            <a:endParaRPr lang="ru-RU" dirty="0"/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/>
              <a:t>на всех языках 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/>
              <a:t>во всех распространенных форматах (</a:t>
            </a:r>
            <a:r>
              <a:rPr lang="ru-RU" dirty="0" err="1"/>
              <a:t>doc</a:t>
            </a:r>
            <a:r>
              <a:rPr lang="ru-RU" dirty="0"/>
              <a:t>, </a:t>
            </a:r>
            <a:r>
              <a:rPr lang="ru-RU" dirty="0" err="1"/>
              <a:t>docx</a:t>
            </a:r>
            <a:r>
              <a:rPr lang="ru-RU" dirty="0"/>
              <a:t>, </a:t>
            </a:r>
            <a:r>
              <a:rPr lang="ru-RU" dirty="0" err="1"/>
              <a:t>pdf</a:t>
            </a:r>
            <a:r>
              <a:rPr lang="ru-RU" dirty="0"/>
              <a:t>, </a:t>
            </a:r>
            <a:r>
              <a:rPr lang="ru-RU" dirty="0" err="1"/>
              <a:t>rtf</a:t>
            </a:r>
            <a:r>
              <a:rPr lang="ru-RU" dirty="0"/>
              <a:t>, </a:t>
            </a:r>
            <a:r>
              <a:rPr lang="ru-RU" dirty="0" err="1"/>
              <a:t>txt</a:t>
            </a:r>
            <a:r>
              <a:rPr lang="ru-RU" dirty="0"/>
              <a:t>, </a:t>
            </a:r>
            <a:r>
              <a:rPr lang="ru-RU" dirty="0" err="1"/>
              <a:t>html</a:t>
            </a:r>
            <a:r>
              <a:rPr lang="ru-RU" dirty="0"/>
              <a:t>, </a:t>
            </a:r>
            <a:r>
              <a:rPr lang="ru-RU" dirty="0" err="1"/>
              <a:t>ppt</a:t>
            </a:r>
            <a:r>
              <a:rPr lang="ru-RU" dirty="0"/>
              <a:t>, </a:t>
            </a:r>
            <a:r>
              <a:rPr lang="ru-RU" dirty="0" err="1"/>
              <a:t>pptx</a:t>
            </a:r>
            <a:r>
              <a:rPr lang="ru-RU" dirty="0"/>
              <a:t>, </a:t>
            </a:r>
            <a:r>
              <a:rPr lang="ru-RU" dirty="0" err="1"/>
              <a:t>odt</a:t>
            </a:r>
            <a:r>
              <a:rPr lang="ru-RU" dirty="0"/>
              <a:t>, </a:t>
            </a:r>
            <a:r>
              <a:rPr lang="ru-RU" dirty="0" err="1"/>
              <a:t>xml</a:t>
            </a:r>
            <a:r>
              <a:rPr lang="ru-RU" dirty="0"/>
              <a:t>, </a:t>
            </a:r>
            <a:r>
              <a:rPr lang="ru-RU" dirty="0" err="1"/>
              <a:t>rar</a:t>
            </a:r>
            <a:r>
              <a:rPr lang="ru-RU" dirty="0"/>
              <a:t>, </a:t>
            </a:r>
            <a:r>
              <a:rPr lang="ru-RU" dirty="0" err="1"/>
              <a:t>zip</a:t>
            </a:r>
            <a:r>
              <a:rPr lang="ru-RU" dirty="0"/>
              <a:t>, 7z, </a:t>
            </a:r>
            <a:r>
              <a:rPr lang="ru-RU" dirty="0" err="1" smtClean="0"/>
              <a:t>gzip</a:t>
            </a:r>
            <a:r>
              <a:rPr lang="ru-RU" dirty="0" smtClean="0"/>
              <a:t>, расширяется </a:t>
            </a:r>
            <a:r>
              <a:rPr lang="ru-RU" dirty="0"/>
              <a:t>по </a:t>
            </a:r>
            <a:r>
              <a:rPr lang="ru-RU" dirty="0" smtClean="0"/>
              <a:t>требованию)</a:t>
            </a:r>
            <a:endParaRPr lang="ru-RU" dirty="0"/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570456" y="4103312"/>
            <a:ext cx="4076494" cy="1513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Обнаружение перестановок: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предложений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абзацев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страниц и т.п.</a:t>
            </a: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5021704" y="2230028"/>
            <a:ext cx="3526957" cy="1873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Корректная обработка: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вставок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удалений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замены форм слов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правильно оформленных </a:t>
            </a:r>
            <a:r>
              <a:rPr lang="ru-RU" dirty="0" smtClean="0"/>
              <a:t>цитат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перефразировок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5021703" y="4105010"/>
            <a:ext cx="3526958" cy="830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Выявление  замены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dirty="0"/>
              <a:t>сходных по написанию букв </a:t>
            </a:r>
            <a:br>
              <a:rPr lang="ru-RU" dirty="0"/>
            </a:br>
            <a:r>
              <a:rPr lang="ru-RU" dirty="0"/>
              <a:t>(снятие </a:t>
            </a:r>
            <a:r>
              <a:rPr lang="ru-RU" dirty="0" err="1"/>
              <a:t>омоглифии</a:t>
            </a:r>
            <a:r>
              <a:rPr lang="ru-RU" dirty="0"/>
              <a:t>)</a:t>
            </a: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5021703" y="4935996"/>
            <a:ext cx="3526958" cy="737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Оповещение о попытках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«обхода» системы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082800" y="5719718"/>
            <a:ext cx="5105399" cy="551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Обнаружение переводных заимствований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64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04145"/>
            <a:ext cx="7886700" cy="68845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Приказ МОН РФ № 636 от 29 июня 2015</a:t>
            </a:r>
            <a:endParaRPr lang="ru-RU" sz="3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30028"/>
            <a:ext cx="2982070" cy="42337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7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54" y="2219648"/>
            <a:ext cx="5516746" cy="354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8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Один факт про «Антиплагиат.ВУЗ»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Более 85% студентов России учатся в вузах, использующих систему «Антиплагиат.ВУЗ»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8</a:t>
            </a:fld>
            <a:endParaRPr lang="ru-RU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8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04145"/>
            <a:ext cx="7886700" cy="688458"/>
          </a:xfrm>
        </p:spPr>
        <p:txBody>
          <a:bodyPr>
            <a:normAutofit/>
          </a:bodyPr>
          <a:lstStyle/>
          <a:p>
            <a:r>
              <a:rPr lang="ru-RU" sz="3200" dirty="0"/>
              <a:t>Динамика </a:t>
            </a:r>
            <a:r>
              <a:rPr lang="ru-RU" sz="3200" dirty="0" smtClean="0"/>
              <a:t>использования системы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20 апреля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9</a:t>
            </a:fld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628650" y="2196059"/>
            <a:ext cx="7881938" cy="4106215"/>
            <a:chOff x="485775" y="1635846"/>
            <a:chExt cx="8172450" cy="4673474"/>
          </a:xfrm>
        </p:grpSpPr>
        <p:graphicFrame>
          <p:nvGraphicFramePr>
            <p:cNvPr id="11" name="Диаграмма 10"/>
            <p:cNvGraphicFramePr>
              <a:graphicFrameLocks/>
            </p:cNvGraphicFramePr>
            <p:nvPr>
              <p:extLst/>
            </p:nvPr>
          </p:nvGraphicFramePr>
          <p:xfrm>
            <a:off x="485775" y="1681079"/>
            <a:ext cx="8172450" cy="46282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485775" y="1635846"/>
              <a:ext cx="1224136" cy="3277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</a:pPr>
              <a:r>
                <a:rPr lang="ru-RU" sz="1200" dirty="0" smtClean="0">
                  <a:solidFill>
                    <a:prstClr val="black"/>
                  </a:solidFill>
                  <a:latin typeface="Arial"/>
                </a:rPr>
                <a:t>млн. проверок</a:t>
              </a:r>
            </a:p>
          </p:txBody>
        </p:sp>
      </p:grpSp>
      <p:sp>
        <p:nvSpPr>
          <p:cNvPr id="13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Севастополь</a:t>
            </a:r>
            <a:r>
              <a:rPr lang="ru-RU" dirty="0" smtClean="0"/>
              <a:t>		</a:t>
            </a:r>
            <a:r>
              <a:rPr lang="ru-RU" dirty="0" smtClean="0"/>
              <a:t>СЕВГУ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3">
      <a:dk1>
        <a:srgbClr val="44546A"/>
      </a:dk1>
      <a:lt1>
        <a:sysClr val="window" lastClr="FFFFFF"/>
      </a:lt1>
      <a:dk2>
        <a:srgbClr val="000000"/>
      </a:dk2>
      <a:lt2>
        <a:srgbClr val="E7E6E6"/>
      </a:lt2>
      <a:accent1>
        <a:srgbClr val="1E73B7"/>
      </a:accent1>
      <a:accent2>
        <a:srgbClr val="F08A00"/>
      </a:accent2>
      <a:accent3>
        <a:srgbClr val="DFDFF0"/>
      </a:accent3>
      <a:accent4>
        <a:srgbClr val="65727C"/>
      </a:accent4>
      <a:accent5>
        <a:srgbClr val="A9AFB4"/>
      </a:accent5>
      <a:accent6>
        <a:srgbClr val="F1F3F5"/>
      </a:accent6>
      <a:hlink>
        <a:srgbClr val="F08A00"/>
      </a:hlink>
      <a:folHlink>
        <a:srgbClr val="44546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Другая 6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9_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3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5309</TotalTime>
  <Words>1305</Words>
  <Application>Microsoft Office PowerPoint</Application>
  <PresentationFormat>Экран (4:3)</PresentationFormat>
  <Paragraphs>342</Paragraphs>
  <Slides>33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33</vt:i4>
      </vt:variant>
    </vt:vector>
  </HeadingPairs>
  <TitlesOfParts>
    <vt:vector size="46" baseType="lpstr">
      <vt:lpstr>Arial</vt:lpstr>
      <vt:lpstr>Arial Narrow</vt:lpstr>
      <vt:lpstr>Calibri</vt:lpstr>
      <vt:lpstr>Wingdings</vt:lpstr>
      <vt:lpstr>Тема Office</vt:lpstr>
      <vt:lpstr>1_Тема Office</vt:lpstr>
      <vt:lpstr>Специальное оформление</vt:lpstr>
      <vt:lpstr>8_DMR_for_Bitrix_SPb_07122010</vt:lpstr>
      <vt:lpstr>9_DMR_for_Bitrix_SPb_07122010</vt:lpstr>
      <vt:lpstr>2_Тема Office</vt:lpstr>
      <vt:lpstr>4_Тема Office</vt:lpstr>
      <vt:lpstr>DMR_for_Bitrix_SPb_07122010</vt:lpstr>
      <vt:lpstr>3_Тема Office</vt:lpstr>
      <vt:lpstr>Система «Антиплагиат.ВУЗ» как инструмент оценки современного состояния российского высшего профессионального образования  Юрий Викторович Чехович, к.ф.-м.н.</vt:lpstr>
      <vt:lpstr>Проблема «copy-paste»</vt:lpstr>
      <vt:lpstr>Проблема «copy-paste»</vt:lpstr>
      <vt:lpstr>Антиплагиат</vt:lpstr>
      <vt:lpstr>Функции системы «Антиплагиат.ВУЗ»</vt:lpstr>
      <vt:lpstr>Отлаженные технологии проверки текстов</vt:lpstr>
      <vt:lpstr>Приказ МОН РФ № 636 от 29 июня 2015</vt:lpstr>
      <vt:lpstr>Один факт про «Антиплагиат.ВУЗ»</vt:lpstr>
      <vt:lpstr>Динамика использования системы</vt:lpstr>
      <vt:lpstr>Динамика использования системы</vt:lpstr>
      <vt:lpstr>Область поиска</vt:lpstr>
      <vt:lpstr>Область поиска</vt:lpstr>
      <vt:lpstr>Область поиска. Внешние коллекции</vt:lpstr>
      <vt:lpstr>Собственная коллекция вуза</vt:lpstr>
      <vt:lpstr>«Антиплагиат.ВУЗ». Что нового?</vt:lpstr>
      <vt:lpstr>Презентация PowerPoint</vt:lpstr>
      <vt:lpstr>Роли в системе Антиплагиат.ВУЗ</vt:lpstr>
      <vt:lpstr>Презентация PowerPoint</vt:lpstr>
      <vt:lpstr>Презентация PowerPoint</vt:lpstr>
      <vt:lpstr>Презентация PowerPoint</vt:lpstr>
      <vt:lpstr>«Антиплагиат.ВУЗ». Что нового?</vt:lpstr>
      <vt:lpstr>«Антиплагиат.ВУЗ». Что нового?</vt:lpstr>
      <vt:lpstr>«Антиплагиат.ВУЗ». Что нового?</vt:lpstr>
      <vt:lpstr>«Антиплагиат.ВУЗ». Что нового?</vt:lpstr>
      <vt:lpstr>«Антиплагиат.ВУЗ». Что нового?</vt:lpstr>
      <vt:lpstr>«Антиплагиат.ВУЗ» версии 3.3. Что нового?</vt:lpstr>
      <vt:lpstr>«Антиплагиат.ВУЗ». Ближайшее будущее</vt:lpstr>
      <vt:lpstr>Приглашаем к участию в исследовании</vt:lpstr>
      <vt:lpstr>Приглашаем к участию в исследовании</vt:lpstr>
      <vt:lpstr>Как принять участие:</vt:lpstr>
      <vt:lpstr>Расписание вебинаров регистрация: corp.antiplagiat.ru</vt:lpstr>
      <vt:lpstr>Конференция «Обнаружение заимствований – 2017»</vt:lpstr>
      <vt:lpstr>ВАШИ ВОПРОСЫ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 Shapaeva</dc:creator>
  <cp:lastModifiedBy>Yury Chehovich</cp:lastModifiedBy>
  <cp:revision>134</cp:revision>
  <cp:lastPrinted>2017-02-27T09:55:48Z</cp:lastPrinted>
  <dcterms:created xsi:type="dcterms:W3CDTF">2016-12-13T13:55:38Z</dcterms:created>
  <dcterms:modified xsi:type="dcterms:W3CDTF">2017-04-20T07:50:41Z</dcterms:modified>
</cp:coreProperties>
</file>